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2.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heme/themeOverride4.xml" ContentType="application/vnd.openxmlformats-officedocument.themeOverride+xml"/>
  <Override PartName="/ppt/tags/tag37.xml" ContentType="application/vnd.openxmlformats-officedocument.presentationml.tags+xml"/>
  <Override PartName="/ppt/notesSlides/notesSlide1.xml" ContentType="application/vnd.openxmlformats-officedocument.presentationml.notesSlide+xml"/>
  <Override PartName="/ppt/theme/themeOverride5.xml" ContentType="application/vnd.openxmlformats-officedocument.themeOverr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Override6.xml" ContentType="application/vnd.openxmlformats-officedocument.themeOverride+xml"/>
  <Override PartName="/ppt/tags/tag59.xml" ContentType="application/vnd.openxmlformats-officedocument.presentationml.tags+xml"/>
  <Override PartName="/ppt/notesSlides/notesSlide2.xml" ContentType="application/vnd.openxmlformats-officedocument.presentationml.notesSlide+xml"/>
  <Override PartName="/ppt/theme/themeOverride7.xml" ContentType="application/vnd.openxmlformats-officedocument.themeOverr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heme/themeOverride8.xml" ContentType="application/vnd.openxmlformats-officedocument.themeOverride+xml"/>
  <Override PartName="/ppt/tags/tag80.xml" ContentType="application/vnd.openxmlformats-officedocument.presentationml.tags+xml"/>
  <Override PartName="/ppt/notesSlides/notesSlide3.xml" ContentType="application/vnd.openxmlformats-officedocument.presentationml.notesSlide+xml"/>
  <Override PartName="/ppt/theme/themeOverride9.xml" ContentType="application/vnd.openxmlformats-officedocument.themeOverr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68" r:id="rId2"/>
    <p:sldId id="259" r:id="rId3"/>
    <p:sldId id="270" r:id="rId4"/>
    <p:sldId id="287" r:id="rId5"/>
    <p:sldId id="352" r:id="rId6"/>
    <p:sldId id="351" r:id="rId7"/>
    <p:sldId id="353" r:id="rId8"/>
    <p:sldId id="355" r:id="rId9"/>
    <p:sldId id="356" r:id="rId10"/>
    <p:sldId id="357" r:id="rId11"/>
    <p:sldId id="358" r:id="rId12"/>
    <p:sldId id="359" r:id="rId13"/>
    <p:sldId id="360" r:id="rId14"/>
    <p:sldId id="361" r:id="rId15"/>
    <p:sldId id="362" r:id="rId16"/>
    <p:sldId id="363" r:id="rId17"/>
    <p:sldId id="379" r:id="rId18"/>
    <p:sldId id="380" r:id="rId19"/>
    <p:sldId id="381" r:id="rId20"/>
    <p:sldId id="382" r:id="rId21"/>
    <p:sldId id="383" r:id="rId22"/>
    <p:sldId id="384" r:id="rId23"/>
    <p:sldId id="385" r:id="rId24"/>
    <p:sldId id="279" r:id="rId25"/>
    <p:sldId id="371" r:id="rId26"/>
    <p:sldId id="281" r:id="rId27"/>
    <p:sldId id="374" r:id="rId28"/>
    <p:sldId id="271" r:id="rId29"/>
    <p:sldId id="372" r:id="rId30"/>
    <p:sldId id="375" r:id="rId31"/>
    <p:sldId id="376" r:id="rId32"/>
    <p:sldId id="373" r:id="rId33"/>
    <p:sldId id="377" r:id="rId34"/>
    <p:sldId id="378" r:id="rId35"/>
    <p:sldId id="285"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91D6FCC-9EC5-472C-BA06-20993D1C5881}">
          <p14:sldIdLst/>
        </p14:section>
        <p14:section name="版权归木卫林所有" id="{1ACC5CC8-65C4-4E37-8337-ACE153B6D272}">
          <p14:sldIdLst>
            <p14:sldId id="268"/>
          </p14:sldIdLst>
        </p14:section>
        <p14:section name="请勿商用" id="{DB08DA32-F043-4B17-8893-D457EAECB551}">
          <p14:sldIdLst>
            <p14:sldId id="259"/>
          </p14:sldIdLst>
        </p14:section>
        <p14:section name="请尊重劳动成果" id="{AAC7C197-B5AD-4681-90E3-54C3DA0AADFC}">
          <p14:sldIdLst>
            <p14:sldId id="270"/>
            <p14:sldId id="287"/>
            <p14:sldId id="352"/>
            <p14:sldId id="351"/>
            <p14:sldId id="353"/>
            <p14:sldId id="355"/>
            <p14:sldId id="356"/>
            <p14:sldId id="357"/>
            <p14:sldId id="358"/>
            <p14:sldId id="359"/>
            <p14:sldId id="360"/>
            <p14:sldId id="361"/>
            <p14:sldId id="362"/>
            <p14:sldId id="363"/>
            <p14:sldId id="379"/>
            <p14:sldId id="380"/>
            <p14:sldId id="381"/>
            <p14:sldId id="382"/>
            <p14:sldId id="383"/>
            <p14:sldId id="384"/>
            <p14:sldId id="385"/>
            <p14:sldId id="279"/>
            <p14:sldId id="371"/>
            <p14:sldId id="281"/>
            <p14:sldId id="374"/>
            <p14:sldId id="271"/>
            <p14:sldId id="372"/>
            <p14:sldId id="375"/>
            <p14:sldId id="376"/>
            <p14:sldId id="373"/>
            <p14:sldId id="377"/>
            <p14:sldId id="37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4C7CA0"/>
    <a:srgbClr val="92B6D0"/>
    <a:srgbClr val="D9D9D9"/>
    <a:srgbClr val="5E7A86"/>
    <a:srgbClr val="2673B7"/>
    <a:srgbClr val="0E58A3"/>
    <a:srgbClr val="122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8" d="100"/>
          <a:sy n="88" d="100"/>
        </p:scale>
        <p:origin x="213"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A297A08-8413-472E-8CCB-28DD28DF3BB1}" type="doc">
      <dgm:prSet loTypeId="urn:microsoft.com/office/officeart/2008/layout/BendingPictureSemiTransparentText" loCatId="picture" qsTypeId="urn:microsoft.com/office/officeart/2005/8/quickstyle/simple1#1" qsCatId="simple" csTypeId="urn:microsoft.com/office/officeart/2005/8/colors/accent1_2#1" csCatId="accent1" phldr="1"/>
      <dgm:spPr/>
    </dgm:pt>
    <dgm:pt modelId="{2DAB6826-11B8-4610-83C4-4E06397CCCCF}" type="pres">
      <dgm:prSet presAssocID="{FA297A08-8413-472E-8CCB-28DD28DF3BB1}" presName="Name0" presStyleCnt="0">
        <dgm:presLayoutVars>
          <dgm:dir/>
          <dgm:resizeHandles val="exact"/>
        </dgm:presLayoutVars>
      </dgm:prSet>
      <dgm:spPr/>
    </dgm:pt>
  </dgm:ptLst>
  <dgm:cxnLst>
    <dgm:cxn modelId="{779AEDE5-2905-44C6-B2FC-0D1C11933307}" type="presOf" srcId="{FA297A08-8413-472E-8CCB-28DD28DF3BB1}" destId="{2DAB6826-11B8-4610-83C4-4E06397CCCCF}" srcOrd="0"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297A08-8413-472E-8CCB-28DD28DF3BB1}" type="doc">
      <dgm:prSet loTypeId="urn:microsoft.com/office/officeart/2008/layout/BendingPictureSemiTransparentText" loCatId="picture" qsTypeId="urn:microsoft.com/office/officeart/2005/8/quickstyle/simple1#2" qsCatId="simple" csTypeId="urn:microsoft.com/office/officeart/2005/8/colors/accent1_2#2" csCatId="accent1" phldr="1"/>
      <dgm:spPr/>
    </dgm:pt>
    <dgm:pt modelId="{2DAB6826-11B8-4610-83C4-4E06397CCCCF}" type="pres">
      <dgm:prSet presAssocID="{FA297A08-8413-472E-8CCB-28DD28DF3BB1}" presName="Name0" presStyleCnt="0">
        <dgm:presLayoutVars>
          <dgm:dir/>
          <dgm:resizeHandles val="exact"/>
        </dgm:presLayoutVars>
      </dgm:prSet>
      <dgm:spPr/>
    </dgm:pt>
  </dgm:ptLst>
  <dgm:cxnLst>
    <dgm:cxn modelId="{23A065C1-A111-4617-A2D5-6A4283ABC6F5}" type="presOf" srcId="{FA297A08-8413-472E-8CCB-28DD28DF3BB1}" destId="{2DAB6826-11B8-4610-83C4-4E06397CCCCF}" srcOrd="0"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297A08-8413-472E-8CCB-28DD28DF3BB1}" type="doc">
      <dgm:prSet loTypeId="urn:microsoft.com/office/officeart/2008/layout/BendingPictureSemiTransparentText" loCatId="picture" qsTypeId="urn:microsoft.com/office/officeart/2005/8/quickstyle/simple1#3" qsCatId="simple" csTypeId="urn:microsoft.com/office/officeart/2005/8/colors/accent1_2#3" csCatId="accent1" phldr="1"/>
      <dgm:spPr/>
    </dgm:pt>
    <dgm:pt modelId="{2DAB6826-11B8-4610-83C4-4E06397CCCCF}" type="pres">
      <dgm:prSet presAssocID="{FA297A08-8413-472E-8CCB-28DD28DF3BB1}" presName="Name0" presStyleCnt="0">
        <dgm:presLayoutVars>
          <dgm:dir/>
          <dgm:resizeHandles val="exact"/>
        </dgm:presLayoutVars>
      </dgm:prSet>
      <dgm:spPr/>
    </dgm:pt>
  </dgm:ptLst>
  <dgm:cxnLst>
    <dgm:cxn modelId="{779AEDE5-2905-44C6-B2FC-0D1C11933307}" type="presOf" srcId="{FA297A08-8413-472E-8CCB-28DD28DF3BB1}" destId="{2DAB6826-11B8-4610-83C4-4E06397CCCCF}" srcOrd="0"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木卫林制作">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木卫林">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文本框 6"/>
          <p:cNvSpPr txBox="1"/>
          <p:nvPr userDrawn="1"/>
        </p:nvSpPr>
        <p:spPr>
          <a:xfrm>
            <a:off x="0" y="0"/>
            <a:ext cx="1357459" cy="184666"/>
          </a:xfrm>
          <a:prstGeom prst="rect">
            <a:avLst/>
          </a:prstGeom>
          <a:noFill/>
        </p:spPr>
        <p:txBody>
          <a:bodyPr wrap="square" rtlCol="0">
            <a:spAutoFit/>
          </a:bodyPr>
          <a:lstStyle/>
          <a:p>
            <a:r>
              <a:rPr lang="zh-CN" altLang="en-US" sz="600" dirty="0">
                <a:solidFill>
                  <a:schemeClr val="bg1"/>
                </a:solidFill>
              </a:rPr>
              <a:t>木卫林</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2024/3/22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
        <p:nvSpPr>
          <p:cNvPr id="7" name="文本框 6"/>
          <p:cNvSpPr txBox="1"/>
          <p:nvPr userDrawn="1"/>
        </p:nvSpPr>
        <p:spPr>
          <a:xfrm>
            <a:off x="0" y="-11947"/>
            <a:ext cx="273378" cy="276999"/>
          </a:xfrm>
          <a:prstGeom prst="rect">
            <a:avLst/>
          </a:prstGeom>
          <a:noFill/>
        </p:spPr>
        <p:txBody>
          <a:bodyPr wrap="square" rtlCol="0">
            <a:spAutoFit/>
          </a:bodyPr>
          <a:lstStyle/>
          <a:p>
            <a:r>
              <a:rPr lang="zh-CN" altLang="en-US" sz="400" dirty="0">
                <a:solidFill>
                  <a:schemeClr val="bg1"/>
                </a:solidFill>
              </a:rPr>
              <a:t>木卫林</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sv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svg"/><Relationship Id="rId7"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20.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2.xml"/><Relationship Id="rId1" Type="http://schemas.openxmlformats.org/officeDocument/2006/relationships/tags" Target="../tags/tag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Layout" Target="../diagrams/layout2.xml"/><Relationship Id="rId7" Type="http://schemas.openxmlformats.org/officeDocument/2006/relationships/image" Target="../media/image48.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51.png"/><Relationship Id="rId4" Type="http://schemas.openxmlformats.org/officeDocument/2006/relationships/diagramQuickStyle" Target="../diagrams/quickStyle2.xml"/><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12.xml"/><Relationship Id="rId1" Type="http://schemas.openxmlformats.org/officeDocument/2006/relationships/tags" Target="../tags/tag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xml"/></Relationships>
</file>

<file path=ppt/slides/_rels/slide25.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2" Type="http://schemas.openxmlformats.org/officeDocument/2006/relationships/tags" Target="../tags/tag23.xml"/><Relationship Id="rId16" Type="http://schemas.openxmlformats.org/officeDocument/2006/relationships/slideLayout" Target="../slideLayouts/slideLayout12.xml"/><Relationship Id="rId1" Type="http://schemas.openxmlformats.org/officeDocument/2006/relationships/themeOverride" Target="../theme/themeOverride3.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tags" Target="../tags/tag3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themeOverride" Target="../theme/themeOverride4.xml"/><Relationship Id="rId5" Type="http://schemas.openxmlformats.org/officeDocument/2006/relationships/image" Target="../media/image52.png"/><Relationship Id="rId4" Type="http://schemas.openxmlformats.org/officeDocument/2006/relationships/image" Target="../media/image6.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5.png"/><Relationship Id="rId2" Type="http://schemas.openxmlformats.org/officeDocument/2006/relationships/slideLayout" Target="../slideLayouts/slideLayout12.xml"/><Relationship Id="rId1" Type="http://schemas.openxmlformats.org/officeDocument/2006/relationships/tags" Target="../tags/tag3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image" Target="../media/image58.png"/><Relationship Id="rId3" Type="http://schemas.openxmlformats.org/officeDocument/2006/relationships/tags" Target="../tags/tag39.xml"/><Relationship Id="rId21" Type="http://schemas.openxmlformats.org/officeDocument/2006/relationships/tags" Target="../tags/tag57.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image" Target="../media/image57.png"/><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1" Type="http://schemas.openxmlformats.org/officeDocument/2006/relationships/themeOverride" Target="../theme/themeOverride5.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image" Target="../media/image56.png"/><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slideLayout" Target="../slideLayouts/slideLayout12.xml"/><Relationship Id="rId10" Type="http://schemas.openxmlformats.org/officeDocument/2006/relationships/tags" Target="../tags/tag46.xml"/><Relationship Id="rId19" Type="http://schemas.openxmlformats.org/officeDocument/2006/relationships/tags" Target="../tags/tag55.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tags" Target="../tags/tag58.xml"/><Relationship Id="rId27"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themeOverride" Target="../theme/themeOverride6.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tags" Target="../tags/tag76.xml"/><Relationship Id="rId26" Type="http://schemas.openxmlformats.org/officeDocument/2006/relationships/image" Target="../media/image65.png"/><Relationship Id="rId3" Type="http://schemas.openxmlformats.org/officeDocument/2006/relationships/tags" Target="../tags/tag61.xml"/><Relationship Id="rId21" Type="http://schemas.openxmlformats.org/officeDocument/2006/relationships/tags" Target="../tags/tag79.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5" Type="http://schemas.openxmlformats.org/officeDocument/2006/relationships/image" Target="../media/image64.png"/><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themeOverride" Target="../theme/themeOverride7.xml"/><Relationship Id="rId6" Type="http://schemas.openxmlformats.org/officeDocument/2006/relationships/tags" Target="../tags/tag64.xml"/><Relationship Id="rId11" Type="http://schemas.openxmlformats.org/officeDocument/2006/relationships/tags" Target="../tags/tag69.xml"/><Relationship Id="rId24" Type="http://schemas.openxmlformats.org/officeDocument/2006/relationships/image" Target="../media/image63.png"/><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image" Target="../media/image62.png"/><Relationship Id="rId10" Type="http://schemas.openxmlformats.org/officeDocument/2006/relationships/tags" Target="../tags/tag68.xml"/><Relationship Id="rId19" Type="http://schemas.openxmlformats.org/officeDocument/2006/relationships/tags" Target="../tags/tag77.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themeOverride" Target="../theme/themeOverride8.xml"/><Relationship Id="rId4" Type="http://schemas.openxmlformats.org/officeDocument/2006/relationships/image" Target="../media/image6.sv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8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tags" Target="../tags/tag97.xml"/><Relationship Id="rId26" Type="http://schemas.openxmlformats.org/officeDocument/2006/relationships/image" Target="../media/image71.png"/><Relationship Id="rId3" Type="http://schemas.openxmlformats.org/officeDocument/2006/relationships/tags" Target="../tags/tag82.xml"/><Relationship Id="rId21" Type="http://schemas.openxmlformats.org/officeDocument/2006/relationships/tags" Target="../tags/tag100.xml"/><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tags" Target="../tags/tag96.xml"/><Relationship Id="rId25" Type="http://schemas.openxmlformats.org/officeDocument/2006/relationships/image" Target="../media/image70.png"/><Relationship Id="rId2" Type="http://schemas.openxmlformats.org/officeDocument/2006/relationships/tags" Target="../tags/tag81.xml"/><Relationship Id="rId16" Type="http://schemas.openxmlformats.org/officeDocument/2006/relationships/tags" Target="../tags/tag95.xml"/><Relationship Id="rId20" Type="http://schemas.openxmlformats.org/officeDocument/2006/relationships/tags" Target="../tags/tag99.xml"/><Relationship Id="rId1" Type="http://schemas.openxmlformats.org/officeDocument/2006/relationships/themeOverride" Target="../theme/themeOverride9.xml"/><Relationship Id="rId6" Type="http://schemas.openxmlformats.org/officeDocument/2006/relationships/tags" Target="../tags/tag85.xml"/><Relationship Id="rId11" Type="http://schemas.openxmlformats.org/officeDocument/2006/relationships/tags" Target="../tags/tag90.xml"/><Relationship Id="rId24" Type="http://schemas.openxmlformats.org/officeDocument/2006/relationships/image" Target="../media/image69.png"/><Relationship Id="rId5" Type="http://schemas.openxmlformats.org/officeDocument/2006/relationships/tags" Target="../tags/tag84.xml"/><Relationship Id="rId15" Type="http://schemas.openxmlformats.org/officeDocument/2006/relationships/tags" Target="../tags/tag94.xml"/><Relationship Id="rId23" Type="http://schemas.openxmlformats.org/officeDocument/2006/relationships/image" Target="../media/image68.png"/><Relationship Id="rId10" Type="http://schemas.openxmlformats.org/officeDocument/2006/relationships/tags" Target="../tags/tag89.xml"/><Relationship Id="rId19" Type="http://schemas.openxmlformats.org/officeDocument/2006/relationships/tags" Target="../tags/tag98.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 Id="rId22"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2.xml"/><Relationship Id="rId1" Type="http://schemas.openxmlformats.org/officeDocument/2006/relationships/themeOverride" Target="../theme/themeOverride10.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6.xml"/><Relationship Id="rId7" Type="http://schemas.openxmlformats.org/officeDocument/2006/relationships/image" Target="../media/image1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12.xml"/><Relationship Id="rId11" Type="http://schemas.openxmlformats.org/officeDocument/2006/relationships/image" Target="../media/image20.png"/><Relationship Id="rId5" Type="http://schemas.openxmlformats.org/officeDocument/2006/relationships/tags" Target="../tags/tag18.xml"/><Relationship Id="rId10" Type="http://schemas.openxmlformats.org/officeDocument/2006/relationships/image" Target="../media/image19.png"/><Relationship Id="rId4" Type="http://schemas.openxmlformats.org/officeDocument/2006/relationships/tags" Target="../tags/tag17.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7" name="文本框 6"/>
          <p:cNvSpPr txBox="1"/>
          <p:nvPr/>
        </p:nvSpPr>
        <p:spPr>
          <a:xfrm>
            <a:off x="1249485" y="2855406"/>
            <a:ext cx="5724644" cy="830997"/>
          </a:xfrm>
          <a:prstGeom prst="rect">
            <a:avLst/>
          </a:prstGeom>
          <a:noFill/>
        </p:spPr>
        <p:txBody>
          <a:bodyPr wrap="none" rtlCol="0">
            <a:spAutoFit/>
          </a:bodyPr>
          <a:lstStyle/>
          <a:p>
            <a:r>
              <a:rPr lang="zh-CN" altLang="en-US" sz="4800" spc="600" dirty="0">
                <a:solidFill>
                  <a:schemeClr val="bg1"/>
                </a:solidFill>
                <a:latin typeface="+mn-ea"/>
                <a:cs typeface="+mn-ea"/>
              </a:rPr>
              <a:t>毕业论文答辩模板</a:t>
            </a:r>
          </a:p>
        </p:txBody>
      </p:sp>
      <p:sp>
        <p:nvSpPr>
          <p:cNvPr id="8" name="文本框 7"/>
          <p:cNvSpPr txBox="1"/>
          <p:nvPr/>
        </p:nvSpPr>
        <p:spPr>
          <a:xfrm>
            <a:off x="1249485" y="3782884"/>
            <a:ext cx="5625258"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mn-ea"/>
              </a:rPr>
              <a:t>Graduation thesis defense template</a:t>
            </a:r>
            <a:endParaRPr lang="zh-CN" altLang="en-US" sz="1400" spc="600" dirty="0">
              <a:solidFill>
                <a:schemeClr val="bg1"/>
              </a:solidFill>
              <a:latin typeface="Arial" panose="020B0604020202020204" pitchFamily="34" charset="0"/>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D9D9D9"/>
              </a:solidFill>
              <a:effectLst/>
              <a:uLnTx/>
              <a:uFillTx/>
              <a:latin typeface="Arial" panose="020B0604020202020204"/>
              <a:cs typeface="+mn-ea"/>
            </a:endParaRPr>
          </a:p>
        </p:txBody>
      </p:sp>
      <p:sp>
        <p:nvSpPr>
          <p:cNvPr id="52" name="文本框 51"/>
          <p:cNvSpPr txBox="1"/>
          <p:nvPr/>
        </p:nvSpPr>
        <p:spPr>
          <a:xfrm>
            <a:off x="2207260" y="2411095"/>
            <a:ext cx="7950835" cy="1014730"/>
          </a:xfrm>
          <a:prstGeom prst="rect">
            <a:avLst/>
          </a:prstGeom>
          <a:noFill/>
        </p:spPr>
        <p:txBody>
          <a:bodyPr wrap="square">
            <a:spAutoFit/>
          </a:bodyPr>
          <a:lstStyle/>
          <a:p>
            <a:pPr algn="ctr"/>
            <a:r>
              <a:rPr lang="zh-CN" altLang="en-US" sz="6000" b="1" spc="600" dirty="0">
                <a:solidFill>
                  <a:srgbClr val="122E66"/>
                </a:solidFill>
                <a:latin typeface="思源黑体 CN Heavy" panose="020B0A00000000000000" pitchFamily="34" charset="-122"/>
                <a:ea typeface="思源黑体 CN Heavy" panose="020B0A00000000000000" pitchFamily="34" charset="-122"/>
                <a:cs typeface="+mn-ea"/>
              </a:rPr>
              <a:t>可视密码学</a:t>
            </a:r>
          </a:p>
        </p:txBody>
      </p:sp>
      <p:sp>
        <p:nvSpPr>
          <p:cNvPr id="58" name="文本框 57"/>
          <p:cNvSpPr txBox="1"/>
          <p:nvPr/>
        </p:nvSpPr>
        <p:spPr>
          <a:xfrm>
            <a:off x="4816843" y="4130605"/>
            <a:ext cx="2354580" cy="337185"/>
          </a:xfrm>
          <a:prstGeom prst="rect">
            <a:avLst/>
          </a:prstGeom>
          <a:noFill/>
        </p:spPr>
        <p:txBody>
          <a:bodyPr wrap="none" rtlCol="0">
            <a:spAutoFit/>
          </a:bodyPr>
          <a:lstStyle/>
          <a:p>
            <a:pPr algn="ctr"/>
            <a:r>
              <a:rPr lang="zh-CN" altLang="en-US" sz="1600" spc="300" dirty="0">
                <a:solidFill>
                  <a:srgbClr val="122E66"/>
                </a:solidFill>
                <a:latin typeface="+mn-ea"/>
                <a:cs typeface="+mn-ea"/>
              </a:rPr>
              <a:t>南开大学丨信息安全</a:t>
            </a:r>
          </a:p>
        </p:txBody>
      </p:sp>
      <p:sp>
        <p:nvSpPr>
          <p:cNvPr id="65" name="流程图: 离页连接符 64"/>
          <p:cNvSpPr/>
          <p:nvPr/>
        </p:nvSpPr>
        <p:spPr>
          <a:xfrm>
            <a:off x="5519936" y="0"/>
            <a:ext cx="1152128" cy="1152128"/>
          </a:xfrm>
          <a:prstGeom prst="flowChartOffpageConnector">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66" name="graduate-man-hand-drawn-person_57251"/>
          <p:cNvSpPr/>
          <p:nvPr/>
        </p:nvSpPr>
        <p:spPr>
          <a:xfrm>
            <a:off x="5877134" y="209548"/>
            <a:ext cx="437729" cy="609685"/>
          </a:xfrm>
          <a:custGeom>
            <a:avLst/>
            <a:gdLst>
              <a:gd name="connsiteX0" fmla="*/ 83809 w 434872"/>
              <a:gd name="connsiteY0" fmla="*/ 581569 h 605705"/>
              <a:gd name="connsiteX1" fmla="*/ 82167 w 434872"/>
              <a:gd name="connsiteY1" fmla="*/ 583678 h 605705"/>
              <a:gd name="connsiteX2" fmla="*/ 88503 w 434872"/>
              <a:gd name="connsiteY2" fmla="*/ 584146 h 605705"/>
              <a:gd name="connsiteX3" fmla="*/ 86156 w 434872"/>
              <a:gd name="connsiteY3" fmla="*/ 581569 h 605705"/>
              <a:gd name="connsiteX4" fmla="*/ 83809 w 434872"/>
              <a:gd name="connsiteY4" fmla="*/ 581569 h 605705"/>
              <a:gd name="connsiteX5" fmla="*/ 337748 w 434872"/>
              <a:gd name="connsiteY5" fmla="*/ 504504 h 605705"/>
              <a:gd name="connsiteX6" fmla="*/ 314252 w 434872"/>
              <a:gd name="connsiteY6" fmla="*/ 509630 h 605705"/>
              <a:gd name="connsiteX7" fmla="*/ 290786 w 434872"/>
              <a:gd name="connsiteY7" fmla="*/ 521112 h 605705"/>
              <a:gd name="connsiteX8" fmla="*/ 283746 w 434872"/>
              <a:gd name="connsiteY8" fmla="*/ 528611 h 605705"/>
              <a:gd name="connsiteX9" fmla="*/ 314487 w 434872"/>
              <a:gd name="connsiteY9" fmla="*/ 529783 h 605705"/>
              <a:gd name="connsiteX10" fmla="*/ 359308 w 434872"/>
              <a:gd name="connsiteY10" fmla="*/ 510802 h 605705"/>
              <a:gd name="connsiteX11" fmla="*/ 337748 w 434872"/>
              <a:gd name="connsiteY11" fmla="*/ 504504 h 605705"/>
              <a:gd name="connsiteX12" fmla="*/ 88737 w 434872"/>
              <a:gd name="connsiteY12" fmla="*/ 451049 h 605705"/>
              <a:gd name="connsiteX13" fmla="*/ 70668 w 434872"/>
              <a:gd name="connsiteY13" fmla="*/ 462999 h 605705"/>
              <a:gd name="connsiteX14" fmla="*/ 72076 w 434872"/>
              <a:gd name="connsiteY14" fmla="*/ 462296 h 605705"/>
              <a:gd name="connsiteX15" fmla="*/ 88972 w 434872"/>
              <a:gd name="connsiteY15" fmla="*/ 451517 h 605705"/>
              <a:gd name="connsiteX16" fmla="*/ 88737 w 434872"/>
              <a:gd name="connsiteY16" fmla="*/ 451049 h 605705"/>
              <a:gd name="connsiteX17" fmla="*/ 109153 w 434872"/>
              <a:gd name="connsiteY17" fmla="*/ 408635 h 605705"/>
              <a:gd name="connsiteX18" fmla="*/ 117367 w 434872"/>
              <a:gd name="connsiteY18" fmla="*/ 409104 h 605705"/>
              <a:gd name="connsiteX19" fmla="*/ 195511 w 434872"/>
              <a:gd name="connsiteY19" fmla="*/ 466280 h 605705"/>
              <a:gd name="connsiteX20" fmla="*/ 180023 w 434872"/>
              <a:gd name="connsiteY20" fmla="*/ 430428 h 605705"/>
              <a:gd name="connsiteX21" fmla="*/ 187532 w 434872"/>
              <a:gd name="connsiteY21" fmla="*/ 413556 h 605705"/>
              <a:gd name="connsiteX22" fmla="*/ 191052 w 434872"/>
              <a:gd name="connsiteY22" fmla="*/ 413322 h 605705"/>
              <a:gd name="connsiteX23" fmla="*/ 191521 w 434872"/>
              <a:gd name="connsiteY23" fmla="*/ 412619 h 605705"/>
              <a:gd name="connsiteX24" fmla="*/ 219212 w 434872"/>
              <a:gd name="connsiteY24" fmla="*/ 410510 h 605705"/>
              <a:gd name="connsiteX25" fmla="*/ 244087 w 434872"/>
              <a:gd name="connsiteY25" fmla="*/ 410744 h 605705"/>
              <a:gd name="connsiteX26" fmla="*/ 252535 w 434872"/>
              <a:gd name="connsiteY26" fmla="*/ 421523 h 605705"/>
              <a:gd name="connsiteX27" fmla="*/ 233527 w 434872"/>
              <a:gd name="connsiteY27" fmla="*/ 464405 h 605705"/>
              <a:gd name="connsiteX28" fmla="*/ 295948 w 434872"/>
              <a:gd name="connsiteY28" fmla="*/ 417305 h 605705"/>
              <a:gd name="connsiteX29" fmla="*/ 306508 w 434872"/>
              <a:gd name="connsiteY29" fmla="*/ 412150 h 605705"/>
              <a:gd name="connsiteX30" fmla="*/ 344524 w 434872"/>
              <a:gd name="connsiteY30" fmla="*/ 416837 h 605705"/>
              <a:gd name="connsiteX31" fmla="*/ 412578 w 434872"/>
              <a:gd name="connsiteY31" fmla="*/ 445190 h 605705"/>
              <a:gd name="connsiteX32" fmla="*/ 420556 w 434872"/>
              <a:gd name="connsiteY32" fmla="*/ 591411 h 605705"/>
              <a:gd name="connsiteX33" fmla="*/ 411404 w 434872"/>
              <a:gd name="connsiteY33" fmla="*/ 600549 h 605705"/>
              <a:gd name="connsiteX34" fmla="*/ 7543 w 434872"/>
              <a:gd name="connsiteY34" fmla="*/ 592582 h 605705"/>
              <a:gd name="connsiteX35" fmla="*/ 737 w 434872"/>
              <a:gd name="connsiteY35" fmla="*/ 583678 h 605705"/>
              <a:gd name="connsiteX36" fmla="*/ 10359 w 434872"/>
              <a:gd name="connsiteY36" fmla="*/ 466514 h 605705"/>
              <a:gd name="connsiteX37" fmla="*/ 104929 w 434872"/>
              <a:gd name="connsiteY37" fmla="*/ 409104 h 605705"/>
              <a:gd name="connsiteX38" fmla="*/ 109153 w 434872"/>
              <a:gd name="connsiteY38" fmla="*/ 408635 h 605705"/>
              <a:gd name="connsiteX39" fmla="*/ 303187 w 434872"/>
              <a:gd name="connsiteY39" fmla="*/ 227980 h 605705"/>
              <a:gd name="connsiteX40" fmla="*/ 205113 w 434872"/>
              <a:gd name="connsiteY40" fmla="*/ 235947 h 605705"/>
              <a:gd name="connsiteX41" fmla="*/ 119005 w 434872"/>
              <a:gd name="connsiteY41" fmla="*/ 235244 h 605705"/>
              <a:gd name="connsiteX42" fmla="*/ 125340 w 434872"/>
              <a:gd name="connsiteY42" fmla="*/ 264531 h 605705"/>
              <a:gd name="connsiteX43" fmla="*/ 175785 w 434872"/>
              <a:gd name="connsiteY43" fmla="*/ 353097 h 605705"/>
              <a:gd name="connsiteX44" fmla="*/ 286764 w 434872"/>
              <a:gd name="connsiteY44" fmla="*/ 322872 h 605705"/>
              <a:gd name="connsiteX45" fmla="*/ 301780 w 434872"/>
              <a:gd name="connsiteY45" fmla="*/ 239461 h 605705"/>
              <a:gd name="connsiteX46" fmla="*/ 303187 w 434872"/>
              <a:gd name="connsiteY46" fmla="*/ 227980 h 605705"/>
              <a:gd name="connsiteX47" fmla="*/ 216581 w 434872"/>
              <a:gd name="connsiteY47" fmla="*/ 118943 h 605705"/>
              <a:gd name="connsiteX48" fmla="*/ 347063 w 434872"/>
              <a:gd name="connsiteY48" fmla="*/ 119968 h 605705"/>
              <a:gd name="connsiteX49" fmla="*/ 354336 w 434872"/>
              <a:gd name="connsiteY49" fmla="*/ 134729 h 605705"/>
              <a:gd name="connsiteX50" fmla="*/ 347063 w 434872"/>
              <a:gd name="connsiteY50" fmla="*/ 144335 h 605705"/>
              <a:gd name="connsiteX51" fmla="*/ 346828 w 434872"/>
              <a:gd name="connsiteY51" fmla="*/ 178074 h 605705"/>
              <a:gd name="connsiteX52" fmla="*/ 345420 w 434872"/>
              <a:gd name="connsiteY52" fmla="*/ 197287 h 605705"/>
              <a:gd name="connsiteX53" fmla="*/ 322662 w 434872"/>
              <a:gd name="connsiteY53" fmla="*/ 220014 h 605705"/>
              <a:gd name="connsiteX54" fmla="*/ 320081 w 434872"/>
              <a:gd name="connsiteY54" fmla="*/ 239461 h 605705"/>
              <a:gd name="connsiteX55" fmla="*/ 306003 w 434872"/>
              <a:gd name="connsiteY55" fmla="*/ 326152 h 605705"/>
              <a:gd name="connsiteX56" fmla="*/ 191036 w 434872"/>
              <a:gd name="connsiteY56" fmla="*/ 385196 h 605705"/>
              <a:gd name="connsiteX57" fmla="*/ 118067 w 434872"/>
              <a:gd name="connsiteY57" fmla="*/ 296162 h 605705"/>
              <a:gd name="connsiteX58" fmla="*/ 102816 w 434872"/>
              <a:gd name="connsiteY58" fmla="*/ 230323 h 605705"/>
              <a:gd name="connsiteX59" fmla="*/ 94604 w 434872"/>
              <a:gd name="connsiteY59" fmla="*/ 226106 h 605705"/>
              <a:gd name="connsiteX60" fmla="*/ 76538 w 434872"/>
              <a:gd name="connsiteY60" fmla="*/ 143867 h 605705"/>
              <a:gd name="connsiteX61" fmla="*/ 77241 w 434872"/>
              <a:gd name="connsiteY61" fmla="*/ 134026 h 605705"/>
              <a:gd name="connsiteX62" fmla="*/ 86392 w 434872"/>
              <a:gd name="connsiteY62" fmla="*/ 131683 h 605705"/>
              <a:gd name="connsiteX63" fmla="*/ 86627 w 434872"/>
              <a:gd name="connsiteY63" fmla="*/ 132152 h 605705"/>
              <a:gd name="connsiteX64" fmla="*/ 216581 w 434872"/>
              <a:gd name="connsiteY64" fmla="*/ 118943 h 605705"/>
              <a:gd name="connsiteX65" fmla="*/ 210722 w 434872"/>
              <a:gd name="connsiteY65" fmla="*/ 19876 h 605705"/>
              <a:gd name="connsiteX66" fmla="*/ 201804 w 434872"/>
              <a:gd name="connsiteY66" fmla="*/ 21048 h 605705"/>
              <a:gd name="connsiteX67" fmla="*/ 209783 w 434872"/>
              <a:gd name="connsiteY67" fmla="*/ 22454 h 605705"/>
              <a:gd name="connsiteX68" fmla="*/ 210722 w 434872"/>
              <a:gd name="connsiteY68" fmla="*/ 19876 h 605705"/>
              <a:gd name="connsiteX69" fmla="*/ 197815 w 434872"/>
              <a:gd name="connsiteY69" fmla="*/ 2064 h 605705"/>
              <a:gd name="connsiteX70" fmla="*/ 374759 w 434872"/>
              <a:gd name="connsiteY70" fmla="*/ 90186 h 605705"/>
              <a:gd name="connsiteX71" fmla="*/ 378983 w 434872"/>
              <a:gd name="connsiteY71" fmla="*/ 99795 h 605705"/>
              <a:gd name="connsiteX72" fmla="*/ 394237 w 434872"/>
              <a:gd name="connsiteY72" fmla="*/ 175260 h 605705"/>
              <a:gd name="connsiteX73" fmla="*/ 396819 w 434872"/>
              <a:gd name="connsiteY73" fmla="*/ 213696 h 605705"/>
              <a:gd name="connsiteX74" fmla="*/ 395645 w 434872"/>
              <a:gd name="connsiteY74" fmla="*/ 240648 h 605705"/>
              <a:gd name="connsiteX75" fmla="*/ 400339 w 434872"/>
              <a:gd name="connsiteY75" fmla="*/ 247210 h 605705"/>
              <a:gd name="connsiteX76" fmla="*/ 398696 w 434872"/>
              <a:gd name="connsiteY76" fmla="*/ 256351 h 605705"/>
              <a:gd name="connsiteX77" fmla="*/ 385554 w 434872"/>
              <a:gd name="connsiteY77" fmla="*/ 261741 h 605705"/>
              <a:gd name="connsiteX78" fmla="*/ 378983 w 434872"/>
              <a:gd name="connsiteY78" fmla="*/ 242757 h 605705"/>
              <a:gd name="connsiteX79" fmla="*/ 377575 w 434872"/>
              <a:gd name="connsiteY79" fmla="*/ 194478 h 605705"/>
              <a:gd name="connsiteX80" fmla="*/ 368658 w 434872"/>
              <a:gd name="connsiteY80" fmla="*/ 109638 h 605705"/>
              <a:gd name="connsiteX81" fmla="*/ 359740 w 434872"/>
              <a:gd name="connsiteY81" fmla="*/ 107763 h 605705"/>
              <a:gd name="connsiteX82" fmla="*/ 355751 w 434872"/>
              <a:gd name="connsiteY82" fmla="*/ 106826 h 605705"/>
              <a:gd name="connsiteX83" fmla="*/ 340027 w 434872"/>
              <a:gd name="connsiteY83" fmla="*/ 104482 h 605705"/>
              <a:gd name="connsiteX84" fmla="*/ 312570 w 434872"/>
              <a:gd name="connsiteY84" fmla="*/ 102607 h 605705"/>
              <a:gd name="connsiteX85" fmla="*/ 235128 w 434872"/>
              <a:gd name="connsiteY85" fmla="*/ 99795 h 605705"/>
              <a:gd name="connsiteX86" fmla="*/ 40583 w 434872"/>
              <a:gd name="connsiteY86" fmla="*/ 109404 h 605705"/>
              <a:gd name="connsiteX87" fmla="*/ 33543 w 434872"/>
              <a:gd name="connsiteY87" fmla="*/ 92998 h 605705"/>
              <a:gd name="connsiteX88" fmla="*/ 34012 w 434872"/>
              <a:gd name="connsiteY88" fmla="*/ 90654 h 605705"/>
              <a:gd name="connsiteX89" fmla="*/ 62642 w 434872"/>
              <a:gd name="connsiteY89" fmla="*/ 75421 h 605705"/>
              <a:gd name="connsiteX90" fmla="*/ 109812 w 434872"/>
              <a:gd name="connsiteY90" fmla="*/ 48000 h 605705"/>
              <a:gd name="connsiteX91" fmla="*/ 197815 w 434872"/>
              <a:gd name="connsiteY91" fmla="*/ 2064 h 60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872" h="605705">
                <a:moveTo>
                  <a:pt x="83809" y="581569"/>
                </a:moveTo>
                <a:cubicBezTo>
                  <a:pt x="83340" y="582272"/>
                  <a:pt x="82871" y="582975"/>
                  <a:pt x="82167" y="583678"/>
                </a:cubicBezTo>
                <a:cubicBezTo>
                  <a:pt x="84279" y="583678"/>
                  <a:pt x="86391" y="583912"/>
                  <a:pt x="88503" y="584146"/>
                </a:cubicBezTo>
                <a:cubicBezTo>
                  <a:pt x="87564" y="583209"/>
                  <a:pt x="86860" y="582506"/>
                  <a:pt x="86156" y="581569"/>
                </a:cubicBezTo>
                <a:cubicBezTo>
                  <a:pt x="85452" y="581569"/>
                  <a:pt x="84748" y="581569"/>
                  <a:pt x="83809" y="581569"/>
                </a:cubicBezTo>
                <a:close/>
                <a:moveTo>
                  <a:pt x="337748" y="504504"/>
                </a:moveTo>
                <a:cubicBezTo>
                  <a:pt x="328860" y="505236"/>
                  <a:pt x="319649" y="507872"/>
                  <a:pt x="314252" y="509630"/>
                </a:cubicBezTo>
                <a:cubicBezTo>
                  <a:pt x="306039" y="512442"/>
                  <a:pt x="297826" y="515723"/>
                  <a:pt x="290786" y="521112"/>
                </a:cubicBezTo>
                <a:cubicBezTo>
                  <a:pt x="287735" y="523221"/>
                  <a:pt x="285623" y="526033"/>
                  <a:pt x="283746" y="528611"/>
                </a:cubicBezTo>
                <a:cubicBezTo>
                  <a:pt x="294071" y="527674"/>
                  <a:pt x="306039" y="529548"/>
                  <a:pt x="314487" y="529783"/>
                </a:cubicBezTo>
                <a:cubicBezTo>
                  <a:pt x="323404" y="530251"/>
                  <a:pt x="374796" y="532829"/>
                  <a:pt x="359308" y="510802"/>
                </a:cubicBezTo>
                <a:cubicBezTo>
                  <a:pt x="355201" y="504944"/>
                  <a:pt x="346636" y="503772"/>
                  <a:pt x="337748" y="504504"/>
                </a:cubicBezTo>
                <a:close/>
                <a:moveTo>
                  <a:pt x="88737" y="451049"/>
                </a:moveTo>
                <a:cubicBezTo>
                  <a:pt x="82167" y="454798"/>
                  <a:pt x="76065" y="458547"/>
                  <a:pt x="70668" y="462999"/>
                </a:cubicBezTo>
                <a:cubicBezTo>
                  <a:pt x="71137" y="462765"/>
                  <a:pt x="71607" y="462531"/>
                  <a:pt x="72076" y="462296"/>
                </a:cubicBezTo>
                <a:cubicBezTo>
                  <a:pt x="77239" y="458313"/>
                  <a:pt x="82871" y="454798"/>
                  <a:pt x="88972" y="451517"/>
                </a:cubicBezTo>
                <a:cubicBezTo>
                  <a:pt x="88737" y="451517"/>
                  <a:pt x="88737" y="451283"/>
                  <a:pt x="88737" y="451049"/>
                </a:cubicBezTo>
                <a:close/>
                <a:moveTo>
                  <a:pt x="109153" y="408635"/>
                </a:moveTo>
                <a:cubicBezTo>
                  <a:pt x="111031" y="406292"/>
                  <a:pt x="114785" y="405589"/>
                  <a:pt x="117367" y="409104"/>
                </a:cubicBezTo>
                <a:cubicBezTo>
                  <a:pt x="137079" y="435583"/>
                  <a:pt x="162657" y="460890"/>
                  <a:pt x="195511" y="466280"/>
                </a:cubicBezTo>
                <a:cubicBezTo>
                  <a:pt x="185185" y="458313"/>
                  <a:pt x="179553" y="444253"/>
                  <a:pt x="180023" y="430428"/>
                </a:cubicBezTo>
                <a:cubicBezTo>
                  <a:pt x="180257" y="424570"/>
                  <a:pt x="180257" y="415431"/>
                  <a:pt x="187532" y="413556"/>
                </a:cubicBezTo>
                <a:cubicBezTo>
                  <a:pt x="188705" y="413322"/>
                  <a:pt x="189879" y="413322"/>
                  <a:pt x="191052" y="413322"/>
                </a:cubicBezTo>
                <a:cubicBezTo>
                  <a:pt x="191287" y="413087"/>
                  <a:pt x="191287" y="412853"/>
                  <a:pt x="191521" y="412619"/>
                </a:cubicBezTo>
                <a:cubicBezTo>
                  <a:pt x="197857" y="407229"/>
                  <a:pt x="211468" y="410510"/>
                  <a:pt x="219212" y="410510"/>
                </a:cubicBezTo>
                <a:cubicBezTo>
                  <a:pt x="227426" y="410510"/>
                  <a:pt x="235874" y="410510"/>
                  <a:pt x="244087" y="410744"/>
                </a:cubicBezTo>
                <a:cubicBezTo>
                  <a:pt x="250188" y="410744"/>
                  <a:pt x="253474" y="416134"/>
                  <a:pt x="252535" y="421523"/>
                </a:cubicBezTo>
                <a:cubicBezTo>
                  <a:pt x="250423" y="434646"/>
                  <a:pt x="244791" y="453626"/>
                  <a:pt x="233527" y="464405"/>
                </a:cubicBezTo>
                <a:cubicBezTo>
                  <a:pt x="260983" y="458313"/>
                  <a:pt x="285388" y="444487"/>
                  <a:pt x="295948" y="417305"/>
                </a:cubicBezTo>
                <a:cubicBezTo>
                  <a:pt x="297591" y="413087"/>
                  <a:pt x="302754" y="410979"/>
                  <a:pt x="306508" y="412150"/>
                </a:cubicBezTo>
                <a:cubicBezTo>
                  <a:pt x="317772" y="407698"/>
                  <a:pt x="335372" y="414025"/>
                  <a:pt x="344524" y="416837"/>
                </a:cubicBezTo>
                <a:cubicBezTo>
                  <a:pt x="367287" y="423632"/>
                  <a:pt x="392866" y="431599"/>
                  <a:pt x="412578" y="445190"/>
                </a:cubicBezTo>
                <a:cubicBezTo>
                  <a:pt x="456695" y="475184"/>
                  <a:pt x="421964" y="549935"/>
                  <a:pt x="420556" y="591411"/>
                </a:cubicBezTo>
                <a:cubicBezTo>
                  <a:pt x="420322" y="596331"/>
                  <a:pt x="416567" y="600549"/>
                  <a:pt x="411404" y="600549"/>
                </a:cubicBezTo>
                <a:cubicBezTo>
                  <a:pt x="276940" y="601018"/>
                  <a:pt x="141068" y="616015"/>
                  <a:pt x="7543" y="592582"/>
                </a:cubicBezTo>
                <a:cubicBezTo>
                  <a:pt x="3553" y="591879"/>
                  <a:pt x="737" y="587427"/>
                  <a:pt x="737" y="583678"/>
                </a:cubicBezTo>
                <a:cubicBezTo>
                  <a:pt x="737" y="546185"/>
                  <a:pt x="-3956" y="502132"/>
                  <a:pt x="10359" y="466514"/>
                </a:cubicBezTo>
                <a:cubicBezTo>
                  <a:pt x="24908" y="430662"/>
                  <a:pt x="77239" y="429490"/>
                  <a:pt x="104929" y="409104"/>
                </a:cubicBezTo>
                <a:cubicBezTo>
                  <a:pt x="106103" y="408167"/>
                  <a:pt x="107745" y="408167"/>
                  <a:pt x="109153" y="408635"/>
                </a:cubicBezTo>
                <a:close/>
                <a:moveTo>
                  <a:pt x="303187" y="227980"/>
                </a:moveTo>
                <a:cubicBezTo>
                  <a:pt x="271982" y="237352"/>
                  <a:pt x="237023" y="235009"/>
                  <a:pt x="205113" y="235947"/>
                </a:cubicBezTo>
                <a:cubicBezTo>
                  <a:pt x="180008" y="236649"/>
                  <a:pt x="146691" y="241101"/>
                  <a:pt x="119005" y="235244"/>
                </a:cubicBezTo>
                <a:cubicBezTo>
                  <a:pt x="119474" y="245319"/>
                  <a:pt x="122055" y="255159"/>
                  <a:pt x="125340" y="264531"/>
                </a:cubicBezTo>
                <a:cubicBezTo>
                  <a:pt x="136133" y="295927"/>
                  <a:pt x="151618" y="329901"/>
                  <a:pt x="175785" y="353097"/>
                </a:cubicBezTo>
                <a:cubicBezTo>
                  <a:pt x="210510" y="386133"/>
                  <a:pt x="265882" y="361297"/>
                  <a:pt x="286764" y="322872"/>
                </a:cubicBezTo>
                <a:cubicBezTo>
                  <a:pt x="301310" y="296396"/>
                  <a:pt x="300841" y="268749"/>
                  <a:pt x="301780" y="239461"/>
                </a:cubicBezTo>
                <a:cubicBezTo>
                  <a:pt x="301780" y="235947"/>
                  <a:pt x="302484" y="231963"/>
                  <a:pt x="303187" y="227980"/>
                </a:cubicBezTo>
                <a:close/>
                <a:moveTo>
                  <a:pt x="216581" y="118943"/>
                </a:moveTo>
                <a:cubicBezTo>
                  <a:pt x="260485" y="117098"/>
                  <a:pt x="304478" y="117625"/>
                  <a:pt x="347063" y="119968"/>
                </a:cubicBezTo>
                <a:cubicBezTo>
                  <a:pt x="355275" y="120437"/>
                  <a:pt x="357621" y="129574"/>
                  <a:pt x="354336" y="134729"/>
                </a:cubicBezTo>
                <a:cubicBezTo>
                  <a:pt x="355275" y="139181"/>
                  <a:pt x="352225" y="144569"/>
                  <a:pt x="347063" y="144335"/>
                </a:cubicBezTo>
                <a:cubicBezTo>
                  <a:pt x="354336" y="144804"/>
                  <a:pt x="346828" y="169405"/>
                  <a:pt x="346828" y="178074"/>
                </a:cubicBezTo>
                <a:cubicBezTo>
                  <a:pt x="346828" y="184635"/>
                  <a:pt x="347063" y="190961"/>
                  <a:pt x="345420" y="197287"/>
                </a:cubicBezTo>
                <a:cubicBezTo>
                  <a:pt x="343074" y="207128"/>
                  <a:pt x="332281" y="214859"/>
                  <a:pt x="322662" y="220014"/>
                </a:cubicBezTo>
                <a:cubicBezTo>
                  <a:pt x="321723" y="227512"/>
                  <a:pt x="320315" y="234775"/>
                  <a:pt x="320081" y="239461"/>
                </a:cubicBezTo>
                <a:cubicBezTo>
                  <a:pt x="320081" y="268280"/>
                  <a:pt x="320315" y="300145"/>
                  <a:pt x="306003" y="326152"/>
                </a:cubicBezTo>
                <a:cubicBezTo>
                  <a:pt x="286998" y="361297"/>
                  <a:pt x="234442" y="403471"/>
                  <a:pt x="191036" y="385196"/>
                </a:cubicBezTo>
                <a:cubicBezTo>
                  <a:pt x="154903" y="370200"/>
                  <a:pt x="133083" y="330369"/>
                  <a:pt x="118067" y="296162"/>
                </a:cubicBezTo>
                <a:cubicBezTo>
                  <a:pt x="110559" y="279058"/>
                  <a:pt x="99062" y="251879"/>
                  <a:pt x="102816" y="230323"/>
                </a:cubicBezTo>
                <a:cubicBezTo>
                  <a:pt x="100000" y="228917"/>
                  <a:pt x="97185" y="227746"/>
                  <a:pt x="94604" y="226106"/>
                </a:cubicBezTo>
                <a:cubicBezTo>
                  <a:pt x="68091" y="210408"/>
                  <a:pt x="74191" y="172451"/>
                  <a:pt x="76538" y="143867"/>
                </a:cubicBezTo>
                <a:cubicBezTo>
                  <a:pt x="73018" y="141289"/>
                  <a:pt x="72549" y="135432"/>
                  <a:pt x="77241" y="134026"/>
                </a:cubicBezTo>
                <a:cubicBezTo>
                  <a:pt x="77476" y="129574"/>
                  <a:pt x="84046" y="126997"/>
                  <a:pt x="86392" y="131683"/>
                </a:cubicBezTo>
                <a:cubicBezTo>
                  <a:pt x="86392" y="131917"/>
                  <a:pt x="86627" y="131917"/>
                  <a:pt x="86627" y="132152"/>
                </a:cubicBezTo>
                <a:cubicBezTo>
                  <a:pt x="128860" y="125006"/>
                  <a:pt x="172676" y="120788"/>
                  <a:pt x="216581" y="118943"/>
                </a:cubicBezTo>
                <a:close/>
                <a:moveTo>
                  <a:pt x="210722" y="19876"/>
                </a:moveTo>
                <a:cubicBezTo>
                  <a:pt x="207671" y="20110"/>
                  <a:pt x="204855" y="20579"/>
                  <a:pt x="201804" y="21048"/>
                </a:cubicBezTo>
                <a:cubicBezTo>
                  <a:pt x="204620" y="21517"/>
                  <a:pt x="207202" y="21985"/>
                  <a:pt x="209783" y="22454"/>
                </a:cubicBezTo>
                <a:cubicBezTo>
                  <a:pt x="210018" y="21517"/>
                  <a:pt x="210252" y="20579"/>
                  <a:pt x="210722" y="19876"/>
                </a:cubicBezTo>
                <a:close/>
                <a:moveTo>
                  <a:pt x="197815" y="2064"/>
                </a:moveTo>
                <a:cubicBezTo>
                  <a:pt x="266809" y="-12935"/>
                  <a:pt x="322427" y="57609"/>
                  <a:pt x="374759" y="90186"/>
                </a:cubicBezTo>
                <a:cubicBezTo>
                  <a:pt x="378749" y="92764"/>
                  <a:pt x="379687" y="96513"/>
                  <a:pt x="378983" y="99795"/>
                </a:cubicBezTo>
                <a:cubicBezTo>
                  <a:pt x="387901" y="123934"/>
                  <a:pt x="392125" y="149714"/>
                  <a:pt x="394237" y="175260"/>
                </a:cubicBezTo>
                <a:cubicBezTo>
                  <a:pt x="395410" y="188150"/>
                  <a:pt x="396349" y="201040"/>
                  <a:pt x="396819" y="213696"/>
                </a:cubicBezTo>
                <a:cubicBezTo>
                  <a:pt x="396819" y="216743"/>
                  <a:pt x="395645" y="231742"/>
                  <a:pt x="395645" y="240648"/>
                </a:cubicBezTo>
                <a:cubicBezTo>
                  <a:pt x="398461" y="241585"/>
                  <a:pt x="400808" y="243695"/>
                  <a:pt x="400339" y="247210"/>
                </a:cubicBezTo>
                <a:cubicBezTo>
                  <a:pt x="400104" y="250491"/>
                  <a:pt x="399635" y="253069"/>
                  <a:pt x="398696" y="256351"/>
                </a:cubicBezTo>
                <a:cubicBezTo>
                  <a:pt x="397288" y="261507"/>
                  <a:pt x="390482" y="265022"/>
                  <a:pt x="385554" y="261741"/>
                </a:cubicBezTo>
                <a:cubicBezTo>
                  <a:pt x="377810" y="256351"/>
                  <a:pt x="378983" y="252132"/>
                  <a:pt x="378983" y="242757"/>
                </a:cubicBezTo>
                <a:cubicBezTo>
                  <a:pt x="378749" y="226586"/>
                  <a:pt x="378514" y="210649"/>
                  <a:pt x="377575" y="194478"/>
                </a:cubicBezTo>
                <a:cubicBezTo>
                  <a:pt x="375933" y="166120"/>
                  <a:pt x="371474" y="137762"/>
                  <a:pt x="368658" y="109638"/>
                </a:cubicBezTo>
                <a:cubicBezTo>
                  <a:pt x="365607" y="111279"/>
                  <a:pt x="361852" y="110341"/>
                  <a:pt x="359740" y="107763"/>
                </a:cubicBezTo>
                <a:cubicBezTo>
                  <a:pt x="359036" y="107529"/>
                  <a:pt x="357863" y="107294"/>
                  <a:pt x="355751" y="106826"/>
                </a:cubicBezTo>
                <a:cubicBezTo>
                  <a:pt x="350588" y="105888"/>
                  <a:pt x="345190" y="104951"/>
                  <a:pt x="340027" y="104482"/>
                </a:cubicBezTo>
                <a:cubicBezTo>
                  <a:pt x="330875" y="103544"/>
                  <a:pt x="321723" y="103076"/>
                  <a:pt x="312570" y="102607"/>
                </a:cubicBezTo>
                <a:cubicBezTo>
                  <a:pt x="286756" y="101670"/>
                  <a:pt x="260942" y="99795"/>
                  <a:pt x="235128" y="99795"/>
                </a:cubicBezTo>
                <a:cubicBezTo>
                  <a:pt x="170592" y="99326"/>
                  <a:pt x="104649" y="97685"/>
                  <a:pt x="40583" y="109404"/>
                </a:cubicBezTo>
                <a:cubicBezTo>
                  <a:pt x="30257" y="111279"/>
                  <a:pt x="25329" y="96982"/>
                  <a:pt x="33543" y="92998"/>
                </a:cubicBezTo>
                <a:cubicBezTo>
                  <a:pt x="33543" y="92061"/>
                  <a:pt x="33543" y="91357"/>
                  <a:pt x="34012" y="90654"/>
                </a:cubicBezTo>
                <a:cubicBezTo>
                  <a:pt x="40583" y="81749"/>
                  <a:pt x="53255" y="80342"/>
                  <a:pt x="62642" y="75421"/>
                </a:cubicBezTo>
                <a:cubicBezTo>
                  <a:pt x="78835" y="66983"/>
                  <a:pt x="94323" y="57375"/>
                  <a:pt x="109812" y="48000"/>
                </a:cubicBezTo>
                <a:cubicBezTo>
                  <a:pt x="136565" y="31594"/>
                  <a:pt x="166603" y="8861"/>
                  <a:pt x="197815" y="20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endParaRPr>
          </a:p>
        </p:txBody>
      </p:sp>
      <p:grpSp>
        <p:nvGrpSpPr>
          <p:cNvPr id="67" name="组合 66"/>
          <p:cNvGrpSpPr/>
          <p:nvPr/>
        </p:nvGrpSpPr>
        <p:grpSpPr>
          <a:xfrm>
            <a:off x="498868" y="5576009"/>
            <a:ext cx="11259625" cy="380136"/>
            <a:chOff x="297350" y="5605502"/>
            <a:chExt cx="11259625" cy="380136"/>
          </a:xfrm>
        </p:grpSpPr>
        <p:grpSp>
          <p:nvGrpSpPr>
            <p:cNvPr id="68" name="组合 67"/>
            <p:cNvGrpSpPr/>
            <p:nvPr/>
          </p:nvGrpSpPr>
          <p:grpSpPr>
            <a:xfrm>
              <a:off x="604527" y="5616012"/>
              <a:ext cx="10952448" cy="369626"/>
              <a:chOff x="994126" y="4996864"/>
              <a:chExt cx="10952448" cy="369626"/>
            </a:xfrm>
          </p:grpSpPr>
          <p:sp>
            <p:nvSpPr>
              <p:cNvPr id="72" name="文本框 71"/>
              <p:cNvSpPr txBox="1"/>
              <p:nvPr/>
            </p:nvSpPr>
            <p:spPr>
              <a:xfrm>
                <a:off x="994126" y="4997158"/>
                <a:ext cx="2114681" cy="369332"/>
              </a:xfrm>
              <a:prstGeom prst="rect">
                <a:avLst/>
              </a:prstGeom>
              <a:noFill/>
            </p:spPr>
            <p:txBody>
              <a:bodyPr wrap="none" rtlCol="0">
                <a:spAutoFit/>
              </a:bodyPr>
              <a:lstStyle/>
              <a:p>
                <a:pPr algn="ctr"/>
                <a:r>
                  <a:rPr lang="zh-CN" altLang="en-US" b="1" spc="300" dirty="0">
                    <a:solidFill>
                      <a:srgbClr val="122E66"/>
                    </a:solidFill>
                    <a:latin typeface="+mn-ea"/>
                    <a:cs typeface="+mn-ea"/>
                  </a:rPr>
                  <a:t>汇报人：</a:t>
                </a:r>
                <a:r>
                  <a:rPr lang="en-US" altLang="zh-CN" b="1" spc="300" dirty="0">
                    <a:solidFill>
                      <a:srgbClr val="122E66"/>
                    </a:solidFill>
                    <a:latin typeface="+mn-ea"/>
                    <a:cs typeface="+mn-ea"/>
                  </a:rPr>
                  <a:t>×××</a:t>
                </a:r>
                <a:endParaRPr lang="zh-CN" altLang="en-US" b="1" spc="300" dirty="0">
                  <a:solidFill>
                    <a:srgbClr val="122E66"/>
                  </a:solidFill>
                  <a:latin typeface="+mn-ea"/>
                  <a:cs typeface="+mn-ea"/>
                </a:endParaRPr>
              </a:p>
            </p:txBody>
          </p:sp>
          <p:sp>
            <p:nvSpPr>
              <p:cNvPr id="73" name="文本框 72"/>
              <p:cNvSpPr txBox="1"/>
              <p:nvPr/>
            </p:nvSpPr>
            <p:spPr>
              <a:xfrm>
                <a:off x="9556176" y="4996864"/>
                <a:ext cx="2390398" cy="369332"/>
              </a:xfrm>
              <a:prstGeom prst="rect">
                <a:avLst/>
              </a:prstGeom>
              <a:noFill/>
            </p:spPr>
            <p:txBody>
              <a:bodyPr wrap="none" rtlCol="0">
                <a:spAutoFit/>
              </a:bodyPr>
              <a:lstStyle/>
              <a:p>
                <a:pPr algn="ctr"/>
                <a:r>
                  <a:rPr lang="zh-CN" altLang="en-US" b="1" spc="300" dirty="0">
                    <a:solidFill>
                      <a:srgbClr val="122E66"/>
                    </a:solidFill>
                    <a:latin typeface="+mn-ea"/>
                    <a:cs typeface="+mn-ea"/>
                  </a:rPr>
                  <a:t>答辩时间：</a:t>
                </a:r>
                <a:r>
                  <a:rPr lang="en-US" altLang="zh-CN" b="1" spc="300" dirty="0">
                    <a:solidFill>
                      <a:srgbClr val="122E66"/>
                    </a:solidFill>
                    <a:latin typeface="+mn-ea"/>
                    <a:cs typeface="+mn-ea"/>
                  </a:rPr>
                  <a:t>×××</a:t>
                </a:r>
                <a:endParaRPr lang="zh-CN" altLang="en-US" b="1" spc="300" dirty="0">
                  <a:solidFill>
                    <a:srgbClr val="122E66"/>
                  </a:solidFill>
                  <a:latin typeface="+mn-ea"/>
                  <a:cs typeface="+mn-ea"/>
                </a:endParaRPr>
              </a:p>
            </p:txBody>
          </p:sp>
          <p:sp>
            <p:nvSpPr>
              <p:cNvPr id="74" name="文本框 73"/>
              <p:cNvSpPr txBox="1"/>
              <p:nvPr/>
            </p:nvSpPr>
            <p:spPr>
              <a:xfrm>
                <a:off x="5326751" y="4996864"/>
                <a:ext cx="1790700" cy="368300"/>
              </a:xfrm>
              <a:prstGeom prst="rect">
                <a:avLst/>
              </a:prstGeom>
              <a:noFill/>
            </p:spPr>
            <p:txBody>
              <a:bodyPr wrap="none" rtlCol="0">
                <a:spAutoFit/>
              </a:bodyPr>
              <a:lstStyle/>
              <a:p>
                <a:pPr algn="ctr"/>
                <a:r>
                  <a:rPr lang="zh-CN" altLang="en-US" b="1" spc="300" dirty="0">
                    <a:solidFill>
                      <a:srgbClr val="122E66"/>
                    </a:solidFill>
                    <a:latin typeface="+mn-ea"/>
                    <a:cs typeface="+mn-ea"/>
                  </a:rPr>
                  <a:t>导师：李朝晖</a:t>
                </a:r>
              </a:p>
            </p:txBody>
          </p:sp>
        </p:grpSp>
        <p:sp>
          <p:nvSpPr>
            <p:cNvPr id="69" name="iconfont-1047-784241"/>
            <p:cNvSpPr/>
            <p:nvPr/>
          </p:nvSpPr>
          <p:spPr>
            <a:xfrm>
              <a:off x="8872548" y="5640618"/>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cs typeface="+mn-ea"/>
              </a:endParaRPr>
            </a:p>
          </p:txBody>
        </p:sp>
        <p:pic>
          <p:nvPicPr>
            <p:cNvPr id="70" name="图形 6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350" y="5605502"/>
              <a:ext cx="369332" cy="369332"/>
            </a:xfrm>
            <a:prstGeom prst="rect">
              <a:avLst/>
            </a:prstGeom>
          </p:spPr>
        </p:pic>
        <p:pic>
          <p:nvPicPr>
            <p:cNvPr id="71" name="图形 7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10886" y="5640228"/>
              <a:ext cx="292924" cy="29292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12784" y="491917"/>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7" name="组合 6">
            <a:extLst>
              <a:ext uri="{FF2B5EF4-FFF2-40B4-BE49-F238E27FC236}">
                <a16:creationId xmlns:a16="http://schemas.microsoft.com/office/drawing/2014/main" id="{035D2321-05FE-9F25-86C1-AEFCCDE9F710}"/>
              </a:ext>
            </a:extLst>
          </p:cNvPr>
          <p:cNvGrpSpPr/>
          <p:nvPr/>
        </p:nvGrpSpPr>
        <p:grpSpPr>
          <a:xfrm>
            <a:off x="707718" y="813975"/>
            <a:ext cx="5622325" cy="430887"/>
            <a:chOff x="707718" y="813975"/>
            <a:chExt cx="4631725" cy="430887"/>
          </a:xfrm>
        </p:grpSpPr>
        <p:cxnSp>
          <p:nvCxnSpPr>
            <p:cNvPr id="29" name="直接连接符 28">
              <a:extLst>
                <a:ext uri="{FF2B5EF4-FFF2-40B4-BE49-F238E27FC236}">
                  <a16:creationId xmlns:a16="http://schemas.microsoft.com/office/drawing/2014/main" id="{D19D9943-2FC6-8BAB-6D63-95EB695E6EAF}"/>
                </a:ext>
              </a:extLst>
            </p:cNvPr>
            <p:cNvCxnSpPr>
              <a:cxnSpLocks/>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61DDB0D-F6B0-8357-BAF3-6B13EA04797F}"/>
                </a:ext>
              </a:extLst>
            </p:cNvPr>
            <p:cNvSpPr txBox="1"/>
            <p:nvPr/>
          </p:nvSpPr>
          <p:spPr>
            <a:xfrm>
              <a:off x="841558" y="813975"/>
              <a:ext cx="4497885"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灰度图像</a:t>
              </a:r>
              <a:r>
                <a:rPr kumimoji="0" lang="en-US" altLang="zh-CN" sz="2200" b="0" i="0" u="none" strike="noStrike" kern="1200" cap="none" spc="0" normalizeH="0" baseline="0" noProof="0" dirty="0">
                  <a:ln>
                    <a:noFill/>
                  </a:ln>
                  <a:solidFill>
                    <a:srgbClr val="00156C"/>
                  </a:solidFill>
                  <a:effectLst/>
                  <a:uLnTx/>
                  <a:uFillTx/>
                  <a:latin typeface="+mn-ea"/>
                  <a:cs typeface="+mn-ea"/>
                </a:rPr>
                <a:t>(2,2)</a:t>
              </a:r>
              <a:r>
                <a:rPr kumimoji="0" lang="zh-CN" altLang="en-US" sz="2200" b="0" i="0" u="none" strike="noStrike" kern="1200" cap="none" spc="0" normalizeH="0" baseline="0" noProof="0" dirty="0">
                  <a:ln>
                    <a:noFill/>
                  </a:ln>
                  <a:solidFill>
                    <a:srgbClr val="00156C"/>
                  </a:solidFill>
                  <a:effectLst/>
                  <a:uLnTx/>
                  <a:uFillTx/>
                  <a:latin typeface="+mn-ea"/>
                  <a:cs typeface="+mn-ea"/>
                </a:rPr>
                <a:t>可视密钥分享方案</a:t>
              </a:r>
              <a:r>
                <a:rPr kumimoji="0" lang="en-US" altLang="zh-CN" sz="2200" b="0" i="0" u="none" strike="noStrike" kern="1200" cap="none" spc="0" normalizeH="0" baseline="0" noProof="0" dirty="0">
                  <a:ln>
                    <a:noFill/>
                  </a:ln>
                  <a:solidFill>
                    <a:srgbClr val="00156C"/>
                  </a:solidFill>
                  <a:effectLst/>
                  <a:uLnTx/>
                  <a:uFillTx/>
                  <a:latin typeface="+mn-ea"/>
                  <a:cs typeface="+mn-ea"/>
                </a:rPr>
                <a:t>—</a:t>
              </a:r>
              <a:r>
                <a:rPr kumimoji="0" lang="zh-CN" altLang="en-US" sz="2200" b="0" i="0" u="none" strike="noStrike" kern="1200" cap="none" spc="0" normalizeH="0" baseline="0" noProof="0" dirty="0">
                  <a:ln>
                    <a:noFill/>
                  </a:ln>
                  <a:solidFill>
                    <a:srgbClr val="00156C"/>
                  </a:solidFill>
                  <a:effectLst/>
                  <a:uLnTx/>
                  <a:uFillTx/>
                  <a:latin typeface="+mn-ea"/>
                  <a:cs typeface="+mn-ea"/>
                </a:rPr>
                <a:t>原理</a:t>
              </a:r>
            </a:p>
          </p:txBody>
        </p:sp>
      </p:grpSp>
      <p:grpSp>
        <p:nvGrpSpPr>
          <p:cNvPr id="25" name="组合 24">
            <a:extLst>
              <a:ext uri="{FF2B5EF4-FFF2-40B4-BE49-F238E27FC236}">
                <a16:creationId xmlns:a16="http://schemas.microsoft.com/office/drawing/2014/main" id="{97B7AFCB-13E1-0AD7-0DF7-08128A5A1203}"/>
              </a:ext>
            </a:extLst>
          </p:cNvPr>
          <p:cNvGrpSpPr/>
          <p:nvPr/>
        </p:nvGrpSpPr>
        <p:grpSpPr>
          <a:xfrm>
            <a:off x="784896" y="1481668"/>
            <a:ext cx="4749695" cy="2954262"/>
            <a:chOff x="839020" y="-1979485"/>
            <a:chExt cx="5165619" cy="5379743"/>
          </a:xfrm>
        </p:grpSpPr>
        <p:grpSp>
          <p:nvGrpSpPr>
            <p:cNvPr id="26" name="组合 25">
              <a:extLst>
                <a:ext uri="{FF2B5EF4-FFF2-40B4-BE49-F238E27FC236}">
                  <a16:creationId xmlns:a16="http://schemas.microsoft.com/office/drawing/2014/main" id="{5C7B1B6D-FEF1-9937-DE23-1C39F8995079}"/>
                </a:ext>
              </a:extLst>
            </p:cNvPr>
            <p:cNvGrpSpPr/>
            <p:nvPr/>
          </p:nvGrpSpPr>
          <p:grpSpPr>
            <a:xfrm>
              <a:off x="839020" y="-1696555"/>
              <a:ext cx="5165619" cy="5096813"/>
              <a:chOff x="839020" y="-1533095"/>
              <a:chExt cx="5165619" cy="5096813"/>
            </a:xfrm>
          </p:grpSpPr>
          <p:sp>
            <p:nvSpPr>
              <p:cNvPr id="32" name="矩形 31">
                <a:extLst>
                  <a:ext uri="{FF2B5EF4-FFF2-40B4-BE49-F238E27FC236}">
                    <a16:creationId xmlns:a16="http://schemas.microsoft.com/office/drawing/2014/main" id="{2247E9A1-43B9-97D3-B2CD-4E24B62591E3}"/>
                  </a:ext>
                </a:extLst>
              </p:cNvPr>
              <p:cNvSpPr/>
              <p:nvPr/>
            </p:nvSpPr>
            <p:spPr>
              <a:xfrm>
                <a:off x="839020" y="-1533095"/>
                <a:ext cx="5165619" cy="5096813"/>
              </a:xfrm>
              <a:prstGeom prst="rect">
                <a:avLst/>
              </a:prstGeom>
              <a:gradFill flip="none" rotWithShape="1">
                <a:gsLst>
                  <a:gs pos="69000">
                    <a:srgbClr val="FFFFFF">
                      <a:alpha val="80000"/>
                    </a:srgbClr>
                  </a:gs>
                  <a:gs pos="43000">
                    <a:schemeClr val="bg1"/>
                  </a:gs>
                  <a:gs pos="100000">
                    <a:schemeClr val="bg1">
                      <a:alpha val="0"/>
                    </a:schemeClr>
                  </a:gs>
                </a:gsLst>
                <a:lin ang="0" scaled="1"/>
                <a:tileRect/>
              </a:gra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cxnSp>
            <p:nvCxnSpPr>
              <p:cNvPr id="33" name="直接连接符 32">
                <a:extLst>
                  <a:ext uri="{FF2B5EF4-FFF2-40B4-BE49-F238E27FC236}">
                    <a16:creationId xmlns:a16="http://schemas.microsoft.com/office/drawing/2014/main" id="{341E60FE-5BB0-134D-A46C-81AFDEC819DE}"/>
                  </a:ext>
                </a:extLst>
              </p:cNvPr>
              <p:cNvCxnSpPr>
                <a:cxnSpLocks/>
              </p:cNvCxnSpPr>
              <p:nvPr/>
            </p:nvCxnSpPr>
            <p:spPr>
              <a:xfrm flipH="1">
                <a:off x="899092" y="-1451505"/>
                <a:ext cx="19982" cy="4288811"/>
              </a:xfrm>
              <a:prstGeom prst="line">
                <a:avLst/>
              </a:prstGeom>
              <a:ln w="76200" cap="rnd">
                <a:gradFill>
                  <a:gsLst>
                    <a:gs pos="0">
                      <a:srgbClr val="122E66"/>
                    </a:gs>
                    <a:gs pos="100000">
                      <a:schemeClr val="accent1">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6394C1F7-5C42-99E6-A730-CF093BAA14AD}"/>
                </a:ext>
              </a:extLst>
            </p:cNvPr>
            <p:cNvSpPr txBox="1"/>
            <p:nvPr/>
          </p:nvSpPr>
          <p:spPr>
            <a:xfrm>
              <a:off x="1321900" y="-1979485"/>
              <a:ext cx="3694379" cy="527230"/>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误差扩散法（续）</a:t>
              </a:r>
            </a:p>
          </p:txBody>
        </p:sp>
        <p:sp>
          <p:nvSpPr>
            <p:cNvPr id="28" name="文本框 27">
              <a:extLst>
                <a:ext uri="{FF2B5EF4-FFF2-40B4-BE49-F238E27FC236}">
                  <a16:creationId xmlns:a16="http://schemas.microsoft.com/office/drawing/2014/main" id="{C90BA70E-B026-407E-0BAB-25000A131098}"/>
                </a:ext>
              </a:extLst>
            </p:cNvPr>
            <p:cNvSpPr txBox="1"/>
            <p:nvPr/>
          </p:nvSpPr>
          <p:spPr>
            <a:xfrm>
              <a:off x="899092" y="1929808"/>
              <a:ext cx="4980459" cy="461107"/>
            </a:xfrm>
            <a:prstGeom prst="rect">
              <a:avLst/>
            </a:prstGeom>
            <a:noFill/>
          </p:spPr>
          <p:txBody>
            <a:bodyPr wrap="square">
              <a:spAutoFit/>
            </a:bodyPr>
            <a:lstStyle/>
            <a:p>
              <a:pPr algn="just">
                <a:buClr>
                  <a:srgbClr val="0E419C"/>
                </a:buClr>
              </a:pPr>
              <a:endParaRPr kumimoji="0" lang="en-US" altLang="zh-CN" sz="1800" b="0" i="0" u="none" strike="noStrike" kern="1200" cap="none" spc="0" normalizeH="0" baseline="0" noProof="1">
                <a:ln>
                  <a:noFill/>
                </a:ln>
                <a:solidFill>
                  <a:schemeClr val="bg1">
                    <a:lumMod val="75000"/>
                  </a:schemeClr>
                </a:solidFill>
                <a:effectLst/>
                <a:uLnTx/>
                <a:uFillTx/>
                <a:latin typeface="Arial" panose="020B0604020202020204" pitchFamily="34" charset="0"/>
                <a:ea typeface="Open Sans Light" panose="020B0306030504020204" pitchFamily="34" charset="0"/>
                <a:cs typeface="Arial" panose="020B0604020202020204" pitchFamily="34" charset="0"/>
                <a:sym typeface="Segoe UI Symbol" panose="020B0502040204020203" pitchFamily="34" charset="0"/>
              </a:endParaRPr>
            </a:p>
          </p:txBody>
        </p:sp>
        <p:pic>
          <p:nvPicPr>
            <p:cNvPr id="31" name="图形 30">
              <a:extLst>
                <a:ext uri="{FF2B5EF4-FFF2-40B4-BE49-F238E27FC236}">
                  <a16:creationId xmlns:a16="http://schemas.microsoft.com/office/drawing/2014/main" id="{3CD2D77C-B27E-7BF1-F911-2AA641EC151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9846" y="-1701202"/>
              <a:ext cx="386777" cy="386777"/>
            </a:xfrm>
            <a:prstGeom prst="rect">
              <a:avLst/>
            </a:prstGeom>
          </p:spPr>
        </p:pic>
      </p:grpSp>
      <p:sp>
        <p:nvSpPr>
          <p:cNvPr id="43" name="文本框 42">
            <a:extLst>
              <a:ext uri="{FF2B5EF4-FFF2-40B4-BE49-F238E27FC236}">
                <a16:creationId xmlns:a16="http://schemas.microsoft.com/office/drawing/2014/main" id="{2C69ABF7-9DE9-D4A7-CE9A-1075E1E2773E}"/>
              </a:ext>
            </a:extLst>
          </p:cNvPr>
          <p:cNvSpPr txBox="1"/>
          <p:nvPr/>
        </p:nvSpPr>
        <p:spPr>
          <a:xfrm>
            <a:off x="908344" y="1880146"/>
            <a:ext cx="4525855" cy="2268954"/>
          </a:xfrm>
          <a:prstGeom prst="rect">
            <a:avLst/>
          </a:prstGeom>
          <a:noFill/>
        </p:spPr>
        <p:txBody>
          <a:bodyPr wrap="square" rtlCol="0">
            <a:spAutoFit/>
          </a:bodyPr>
          <a:lstStyle/>
          <a:p>
            <a:pPr algn="l">
              <a:lnSpc>
                <a:spcPct val="150000"/>
              </a:lnSpc>
              <a:buClr>
                <a:srgbClr val="122E66"/>
              </a:buClr>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如果输入的像素值小于等于</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127(</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比较接近黑色</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则输出</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0(</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黑色</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如果输出的像素值大于</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127(</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比较接近白色</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则输出</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255(</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白色</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。计算误差公式为：误差</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输入像素值</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输出将误差扩散到像素的 </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4 </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个待处理的邻点上，分别是右方、右下方、正下方和左下方像素点。</a:t>
            </a:r>
            <a:endParaRPr lang="en-US" altLang="zh-CN" sz="1600" dirty="0">
              <a:solidFill>
                <a:schemeClr val="tx1">
                  <a:lumMod val="50000"/>
                  <a:lumOff val="50000"/>
                </a:schemeClr>
              </a:solidFill>
              <a:latin typeface="思源黑体 CN Bold"/>
              <a:ea typeface="思源宋体 CN" panose="02020400000000000000" pitchFamily="18" charset="-122"/>
              <a:cs typeface="+mn-ea"/>
              <a:sym typeface="+mn-lt"/>
            </a:endParaRPr>
          </a:p>
        </p:txBody>
      </p:sp>
      <p:pic>
        <p:nvPicPr>
          <p:cNvPr id="12" name="图片 11">
            <a:extLst>
              <a:ext uri="{FF2B5EF4-FFF2-40B4-BE49-F238E27FC236}">
                <a16:creationId xmlns:a16="http://schemas.microsoft.com/office/drawing/2014/main" id="{5912F776-0B57-52BE-3A29-2C7905665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57" y="4608067"/>
            <a:ext cx="3308133" cy="1541984"/>
          </a:xfrm>
          <a:prstGeom prst="rect">
            <a:avLst/>
          </a:prstGeom>
        </p:spPr>
      </p:pic>
      <p:pic>
        <p:nvPicPr>
          <p:cNvPr id="16" name="图片 15">
            <a:extLst>
              <a:ext uri="{FF2B5EF4-FFF2-40B4-BE49-F238E27FC236}">
                <a16:creationId xmlns:a16="http://schemas.microsoft.com/office/drawing/2014/main" id="{0FF596A9-9820-16E8-872F-8ACFB91B12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8457" y="1499630"/>
            <a:ext cx="3038972" cy="1673809"/>
          </a:xfrm>
          <a:prstGeom prst="rect">
            <a:avLst/>
          </a:prstGeom>
        </p:spPr>
      </p:pic>
      <p:pic>
        <p:nvPicPr>
          <p:cNvPr id="18" name="图片 17">
            <a:extLst>
              <a:ext uri="{FF2B5EF4-FFF2-40B4-BE49-F238E27FC236}">
                <a16:creationId xmlns:a16="http://schemas.microsoft.com/office/drawing/2014/main" id="{A37DB4D9-7727-14F4-C1F3-73329B0F6F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6364" y="4586519"/>
            <a:ext cx="2904952" cy="1501371"/>
          </a:xfrm>
          <a:prstGeom prst="rect">
            <a:avLst/>
          </a:prstGeom>
        </p:spPr>
      </p:pic>
      <p:pic>
        <p:nvPicPr>
          <p:cNvPr id="20" name="图片 19">
            <a:extLst>
              <a:ext uri="{FF2B5EF4-FFF2-40B4-BE49-F238E27FC236}">
                <a16:creationId xmlns:a16="http://schemas.microsoft.com/office/drawing/2014/main" id="{BF1A353A-279F-773F-4EDC-05F02033BD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3207" y="4586519"/>
            <a:ext cx="2690500" cy="1517040"/>
          </a:xfrm>
          <a:prstGeom prst="rect">
            <a:avLst/>
          </a:prstGeom>
        </p:spPr>
      </p:pic>
      <p:pic>
        <p:nvPicPr>
          <p:cNvPr id="14" name="图片 13">
            <a:extLst>
              <a:ext uri="{FF2B5EF4-FFF2-40B4-BE49-F238E27FC236}">
                <a16:creationId xmlns:a16="http://schemas.microsoft.com/office/drawing/2014/main" id="{BCC63FD5-916A-CF72-D7BA-71C634736E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6657" y="1923867"/>
            <a:ext cx="2994920" cy="2225233"/>
          </a:xfrm>
          <a:prstGeom prst="rect">
            <a:avLst/>
          </a:prstGeom>
        </p:spPr>
      </p:pic>
      <p:grpSp>
        <p:nvGrpSpPr>
          <p:cNvPr id="2" name="组合 1">
            <a:extLst>
              <a:ext uri="{FF2B5EF4-FFF2-40B4-BE49-F238E27FC236}">
                <a16:creationId xmlns:a16="http://schemas.microsoft.com/office/drawing/2014/main" id="{1C177EB5-4728-9587-E81D-8754D8F28AB2}"/>
              </a:ext>
            </a:extLst>
          </p:cNvPr>
          <p:cNvGrpSpPr/>
          <p:nvPr/>
        </p:nvGrpSpPr>
        <p:grpSpPr>
          <a:xfrm>
            <a:off x="274736" y="6424556"/>
            <a:ext cx="7363462" cy="384854"/>
            <a:chOff x="-266928" y="6454146"/>
            <a:chExt cx="7363462" cy="384854"/>
          </a:xfrm>
        </p:grpSpPr>
        <p:sp>
          <p:nvSpPr>
            <p:cNvPr id="3" name="箭头: 五边形 2">
              <a:extLst>
                <a:ext uri="{FF2B5EF4-FFF2-40B4-BE49-F238E27FC236}">
                  <a16:creationId xmlns:a16="http://schemas.microsoft.com/office/drawing/2014/main" id="{52EF07FE-9CC5-4B1A-6C94-22D31F068808}"/>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6" name="组合 5">
              <a:extLst>
                <a:ext uri="{FF2B5EF4-FFF2-40B4-BE49-F238E27FC236}">
                  <a16:creationId xmlns:a16="http://schemas.microsoft.com/office/drawing/2014/main" id="{78A4463D-A73C-6B32-AEE0-3A90795339EB}"/>
                </a:ext>
              </a:extLst>
            </p:cNvPr>
            <p:cNvGrpSpPr/>
            <p:nvPr/>
          </p:nvGrpSpPr>
          <p:grpSpPr>
            <a:xfrm>
              <a:off x="-266928" y="6454146"/>
              <a:ext cx="7363462" cy="377491"/>
              <a:chOff x="2954357" y="299983"/>
              <a:chExt cx="7363462" cy="377491"/>
            </a:xfrm>
          </p:grpSpPr>
          <p:sp>
            <p:nvSpPr>
              <p:cNvPr id="8" name="文本框 7">
                <a:extLst>
                  <a:ext uri="{FF2B5EF4-FFF2-40B4-BE49-F238E27FC236}">
                    <a16:creationId xmlns:a16="http://schemas.microsoft.com/office/drawing/2014/main" id="{2C1FCE33-4301-2BD9-0B94-C14F85E53BF7}"/>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10" name="文本框 9">
                <a:extLst>
                  <a:ext uri="{FF2B5EF4-FFF2-40B4-BE49-F238E27FC236}">
                    <a16:creationId xmlns:a16="http://schemas.microsoft.com/office/drawing/2014/main" id="{D8345F2D-0096-36A3-E265-769D3890FD06}"/>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1" name="文本框 10">
                <a:extLst>
                  <a:ext uri="{FF2B5EF4-FFF2-40B4-BE49-F238E27FC236}">
                    <a16:creationId xmlns:a16="http://schemas.microsoft.com/office/drawing/2014/main" id="{EF9AC826-5B93-8B40-95BC-26CF97A894FF}"/>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3" name="文本框 12">
                <a:extLst>
                  <a:ext uri="{FF2B5EF4-FFF2-40B4-BE49-F238E27FC236}">
                    <a16:creationId xmlns:a16="http://schemas.microsoft.com/office/drawing/2014/main" id="{40DD4681-95E5-1F58-5508-72A4E2F89DDC}"/>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5" name="文本框 14">
                <a:extLst>
                  <a:ext uri="{FF2B5EF4-FFF2-40B4-BE49-F238E27FC236}">
                    <a16:creationId xmlns:a16="http://schemas.microsoft.com/office/drawing/2014/main" id="{43ABE557-9E6F-B7EA-EA7F-89758642CF02}"/>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17" name="直接连接符 16">
                <a:extLst>
                  <a:ext uri="{FF2B5EF4-FFF2-40B4-BE49-F238E27FC236}">
                    <a16:creationId xmlns:a16="http://schemas.microsoft.com/office/drawing/2014/main" id="{9A4F4A3C-1268-68A3-0296-54B73D678363}"/>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3430492-4810-F689-7434-81DC929F63B1}"/>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69996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91588" y="431377"/>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0" i="0" dirty="0">
                <a:effectLst/>
                <a:latin typeface="Times New Roman" panose="02020603050405020304" pitchFamily="18" charset="0"/>
              </a:rPr>
              <a:t>和二值图像基本同，区别在于灰度图像需要先对原图进行半色调化处理。</a:t>
            </a: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7" name="组合 6">
            <a:extLst>
              <a:ext uri="{FF2B5EF4-FFF2-40B4-BE49-F238E27FC236}">
                <a16:creationId xmlns:a16="http://schemas.microsoft.com/office/drawing/2014/main" id="{035D2321-05FE-9F25-86C1-AEFCCDE9F710}"/>
              </a:ext>
            </a:extLst>
          </p:cNvPr>
          <p:cNvGrpSpPr/>
          <p:nvPr/>
        </p:nvGrpSpPr>
        <p:grpSpPr>
          <a:xfrm>
            <a:off x="707718" y="813848"/>
            <a:ext cx="8648553" cy="430887"/>
            <a:chOff x="707718" y="813848"/>
            <a:chExt cx="8648553" cy="430887"/>
          </a:xfrm>
        </p:grpSpPr>
        <p:cxnSp>
          <p:nvCxnSpPr>
            <p:cNvPr id="29" name="直接连接符 28">
              <a:extLst>
                <a:ext uri="{FF2B5EF4-FFF2-40B4-BE49-F238E27FC236}">
                  <a16:creationId xmlns:a16="http://schemas.microsoft.com/office/drawing/2014/main" id="{D19D9943-2FC6-8BAB-6D63-95EB695E6EAF}"/>
                </a:ext>
              </a:extLst>
            </p:cNvPr>
            <p:cNvCxnSpPr>
              <a:cxnSpLocks/>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61DDB0D-F6B0-8357-BAF3-6B13EA04797F}"/>
                </a:ext>
              </a:extLst>
            </p:cNvPr>
            <p:cNvSpPr txBox="1"/>
            <p:nvPr/>
          </p:nvSpPr>
          <p:spPr>
            <a:xfrm>
              <a:off x="857885" y="813848"/>
              <a:ext cx="8498386"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200" dirty="0">
                  <a:solidFill>
                    <a:srgbClr val="00156C"/>
                  </a:solidFill>
                  <a:latin typeface="+mn-ea"/>
                  <a:cs typeface="+mn-ea"/>
                </a:rPr>
                <a:t>灰度图像</a:t>
              </a:r>
              <a:r>
                <a:rPr lang="en-US" altLang="zh-CN" sz="2200" dirty="0">
                  <a:solidFill>
                    <a:srgbClr val="00156C"/>
                  </a:solidFill>
                  <a:latin typeface="+mn-ea"/>
                  <a:cs typeface="+mn-ea"/>
                </a:rPr>
                <a:t>(2,2)</a:t>
              </a:r>
              <a:r>
                <a:rPr lang="zh-CN" altLang="en-US" sz="2200" dirty="0">
                  <a:solidFill>
                    <a:srgbClr val="00156C"/>
                  </a:solidFill>
                  <a:latin typeface="+mn-ea"/>
                  <a:cs typeface="+mn-ea"/>
                </a:rPr>
                <a:t>可视密钥分享方案</a:t>
              </a:r>
              <a:r>
                <a:rPr lang="en-US" altLang="zh-CN" sz="2200" dirty="0">
                  <a:solidFill>
                    <a:srgbClr val="00156C"/>
                  </a:solidFill>
                  <a:latin typeface="+mn-ea"/>
                  <a:cs typeface="+mn-ea"/>
                </a:rPr>
                <a:t>—MATLAB</a:t>
              </a:r>
              <a:r>
                <a:rPr lang="zh-CN" altLang="en-US" sz="2200" dirty="0">
                  <a:solidFill>
                    <a:srgbClr val="00156C"/>
                  </a:solidFill>
                  <a:latin typeface="+mn-ea"/>
                  <a:cs typeface="+mn-ea"/>
                </a:rPr>
                <a:t>源码</a:t>
              </a:r>
              <a:endParaRPr kumimoji="0" lang="zh-CN" altLang="en-US" sz="2200" b="0" i="0" u="none" strike="noStrike" kern="1200" cap="none" spc="0" normalizeH="0" baseline="0" noProof="0" dirty="0">
                <a:ln>
                  <a:noFill/>
                </a:ln>
                <a:solidFill>
                  <a:srgbClr val="00156C"/>
                </a:solidFill>
                <a:effectLst/>
                <a:uLnTx/>
                <a:uFillTx/>
                <a:latin typeface="+mn-ea"/>
                <a:cs typeface="+mn-ea"/>
              </a:endParaRPr>
            </a:p>
          </p:txBody>
        </p:sp>
      </p:grpSp>
      <p:sp>
        <p:nvSpPr>
          <p:cNvPr id="6" name="文本框 5">
            <a:extLst>
              <a:ext uri="{FF2B5EF4-FFF2-40B4-BE49-F238E27FC236}">
                <a16:creationId xmlns:a16="http://schemas.microsoft.com/office/drawing/2014/main" id="{BC225000-1B81-B1F0-6E1C-865CE4C3D0A2}"/>
              </a:ext>
            </a:extLst>
          </p:cNvPr>
          <p:cNvSpPr txBox="1"/>
          <p:nvPr/>
        </p:nvSpPr>
        <p:spPr>
          <a:xfrm>
            <a:off x="746757" y="1353312"/>
            <a:ext cx="7852958" cy="369332"/>
          </a:xfrm>
          <a:prstGeom prst="rect">
            <a:avLst/>
          </a:prstGeom>
          <a:noFill/>
        </p:spPr>
        <p:txBody>
          <a:bodyPr wrap="square" rtlCol="0">
            <a:spAutoFit/>
          </a:bodyPr>
          <a:lstStyle/>
          <a:p>
            <a:r>
              <a:rPr lang="zh-CN" altLang="en-US" b="0" i="0" dirty="0">
                <a:effectLst/>
                <a:latin typeface="Times New Roman" panose="02020603050405020304" pitchFamily="18" charset="0"/>
              </a:rPr>
              <a:t>和二值图像基本相同，区别在于灰度图像需要先对原图进行半色调化处理。</a:t>
            </a:r>
            <a:endParaRPr lang="zh-CN" altLang="en-US" dirty="0"/>
          </a:p>
        </p:txBody>
      </p:sp>
      <p:sp>
        <p:nvSpPr>
          <p:cNvPr id="8" name="文本框 7">
            <a:extLst>
              <a:ext uri="{FF2B5EF4-FFF2-40B4-BE49-F238E27FC236}">
                <a16:creationId xmlns:a16="http://schemas.microsoft.com/office/drawing/2014/main" id="{1C3F29C0-AC29-3B19-F10A-86929FA34E64}"/>
              </a:ext>
            </a:extLst>
          </p:cNvPr>
          <p:cNvSpPr txBox="1"/>
          <p:nvPr/>
        </p:nvSpPr>
        <p:spPr>
          <a:xfrm>
            <a:off x="1205689" y="1766211"/>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半色调化处理函数</a:t>
            </a:r>
          </a:p>
        </p:txBody>
      </p:sp>
      <p:pic>
        <p:nvPicPr>
          <p:cNvPr id="10" name="图形 9">
            <a:extLst>
              <a:ext uri="{FF2B5EF4-FFF2-40B4-BE49-F238E27FC236}">
                <a16:creationId xmlns:a16="http://schemas.microsoft.com/office/drawing/2014/main" id="{68382C48-7460-1125-DC73-59F93E7FD9F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7977" y="1844225"/>
            <a:ext cx="355635" cy="309796"/>
          </a:xfrm>
          <a:prstGeom prst="rect">
            <a:avLst/>
          </a:prstGeom>
        </p:spPr>
      </p:pic>
      <p:pic>
        <p:nvPicPr>
          <p:cNvPr id="12" name="图片 11">
            <a:extLst>
              <a:ext uri="{FF2B5EF4-FFF2-40B4-BE49-F238E27FC236}">
                <a16:creationId xmlns:a16="http://schemas.microsoft.com/office/drawing/2014/main" id="{C99CD17D-8C6D-AA03-E2F6-A1BED5C758FF}"/>
              </a:ext>
            </a:extLst>
          </p:cNvPr>
          <p:cNvPicPr>
            <a:picLocks noChangeAspect="1"/>
          </p:cNvPicPr>
          <p:nvPr/>
        </p:nvPicPr>
        <p:blipFill>
          <a:blip r:embed="rId4"/>
          <a:stretch>
            <a:fillRect/>
          </a:stretch>
        </p:blipFill>
        <p:spPr>
          <a:xfrm>
            <a:off x="787055" y="2228253"/>
            <a:ext cx="5369502" cy="1817370"/>
          </a:xfrm>
          <a:prstGeom prst="rect">
            <a:avLst/>
          </a:prstGeom>
        </p:spPr>
      </p:pic>
      <p:pic>
        <p:nvPicPr>
          <p:cNvPr id="26" name="图片 25">
            <a:extLst>
              <a:ext uri="{FF2B5EF4-FFF2-40B4-BE49-F238E27FC236}">
                <a16:creationId xmlns:a16="http://schemas.microsoft.com/office/drawing/2014/main" id="{5262FE0C-A4ED-091F-218A-7EA464517F03}"/>
              </a:ext>
            </a:extLst>
          </p:cNvPr>
          <p:cNvPicPr>
            <a:picLocks noChangeAspect="1"/>
          </p:cNvPicPr>
          <p:nvPr/>
        </p:nvPicPr>
        <p:blipFill>
          <a:blip r:embed="rId5"/>
          <a:stretch>
            <a:fillRect/>
          </a:stretch>
        </p:blipFill>
        <p:spPr>
          <a:xfrm>
            <a:off x="763108" y="3950897"/>
            <a:ext cx="6007369" cy="874023"/>
          </a:xfrm>
          <a:prstGeom prst="rect">
            <a:avLst/>
          </a:prstGeom>
        </p:spPr>
      </p:pic>
      <p:pic>
        <p:nvPicPr>
          <p:cNvPr id="28" name="图片 27">
            <a:extLst>
              <a:ext uri="{FF2B5EF4-FFF2-40B4-BE49-F238E27FC236}">
                <a16:creationId xmlns:a16="http://schemas.microsoft.com/office/drawing/2014/main" id="{603A9573-AC2E-9010-C449-8D04C2DB2004}"/>
              </a:ext>
            </a:extLst>
          </p:cNvPr>
          <p:cNvPicPr>
            <a:picLocks noChangeAspect="1"/>
          </p:cNvPicPr>
          <p:nvPr/>
        </p:nvPicPr>
        <p:blipFill>
          <a:blip r:embed="rId6"/>
          <a:stretch>
            <a:fillRect/>
          </a:stretch>
        </p:blipFill>
        <p:spPr>
          <a:xfrm>
            <a:off x="6901906" y="1764071"/>
            <a:ext cx="4253157" cy="4563103"/>
          </a:xfrm>
          <a:prstGeom prst="rect">
            <a:avLst/>
          </a:prstGeom>
        </p:spPr>
      </p:pic>
      <p:grpSp>
        <p:nvGrpSpPr>
          <p:cNvPr id="11" name="组合 10">
            <a:extLst>
              <a:ext uri="{FF2B5EF4-FFF2-40B4-BE49-F238E27FC236}">
                <a16:creationId xmlns:a16="http://schemas.microsoft.com/office/drawing/2014/main" id="{982B928C-08F3-26D1-C3F4-27703A1F5D39}"/>
              </a:ext>
            </a:extLst>
          </p:cNvPr>
          <p:cNvGrpSpPr/>
          <p:nvPr/>
        </p:nvGrpSpPr>
        <p:grpSpPr>
          <a:xfrm>
            <a:off x="274736" y="6424556"/>
            <a:ext cx="7363462" cy="384854"/>
            <a:chOff x="-266928" y="6454146"/>
            <a:chExt cx="7363462" cy="384854"/>
          </a:xfrm>
        </p:grpSpPr>
        <p:sp>
          <p:nvSpPr>
            <p:cNvPr id="13" name="箭头: 五边形 12">
              <a:extLst>
                <a:ext uri="{FF2B5EF4-FFF2-40B4-BE49-F238E27FC236}">
                  <a16:creationId xmlns:a16="http://schemas.microsoft.com/office/drawing/2014/main" id="{50948779-F480-2D3A-F4DA-1A0E46BBA6B9}"/>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14" name="组合 13">
              <a:extLst>
                <a:ext uri="{FF2B5EF4-FFF2-40B4-BE49-F238E27FC236}">
                  <a16:creationId xmlns:a16="http://schemas.microsoft.com/office/drawing/2014/main" id="{6522414E-5740-3D55-E773-901B4028DCDC}"/>
                </a:ext>
              </a:extLst>
            </p:cNvPr>
            <p:cNvGrpSpPr/>
            <p:nvPr/>
          </p:nvGrpSpPr>
          <p:grpSpPr>
            <a:xfrm>
              <a:off x="-266928" y="6454146"/>
              <a:ext cx="7363462" cy="377491"/>
              <a:chOff x="2954357" y="299983"/>
              <a:chExt cx="7363462" cy="377491"/>
            </a:xfrm>
          </p:grpSpPr>
          <p:sp>
            <p:nvSpPr>
              <p:cNvPr id="25" name="文本框 24">
                <a:extLst>
                  <a:ext uri="{FF2B5EF4-FFF2-40B4-BE49-F238E27FC236}">
                    <a16:creationId xmlns:a16="http://schemas.microsoft.com/office/drawing/2014/main" id="{2CE37719-DF2D-B012-F23E-270120EBA275}"/>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27" name="文本框 26">
                <a:extLst>
                  <a:ext uri="{FF2B5EF4-FFF2-40B4-BE49-F238E27FC236}">
                    <a16:creationId xmlns:a16="http://schemas.microsoft.com/office/drawing/2014/main" id="{389ACB65-9F2C-A2EE-1582-C74B6720F1D1}"/>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31" name="文本框 30">
                <a:extLst>
                  <a:ext uri="{FF2B5EF4-FFF2-40B4-BE49-F238E27FC236}">
                    <a16:creationId xmlns:a16="http://schemas.microsoft.com/office/drawing/2014/main" id="{859B1EE8-B5A0-3F0C-E07B-AF38275E8C16}"/>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32" name="文本框 31">
                <a:extLst>
                  <a:ext uri="{FF2B5EF4-FFF2-40B4-BE49-F238E27FC236}">
                    <a16:creationId xmlns:a16="http://schemas.microsoft.com/office/drawing/2014/main" id="{9B8F3D5C-B3D9-2DCC-8AE6-04E7CB2B27CE}"/>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33" name="文本框 32">
                <a:extLst>
                  <a:ext uri="{FF2B5EF4-FFF2-40B4-BE49-F238E27FC236}">
                    <a16:creationId xmlns:a16="http://schemas.microsoft.com/office/drawing/2014/main" id="{CB588707-F4C8-827C-3089-CA5D7AA39FD9}"/>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34" name="直接连接符 33">
                <a:extLst>
                  <a:ext uri="{FF2B5EF4-FFF2-40B4-BE49-F238E27FC236}">
                    <a16:creationId xmlns:a16="http://schemas.microsoft.com/office/drawing/2014/main" id="{B2C5B77F-BED3-9227-57A8-7E8DEF68F102}"/>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87ACEB3-D963-FF7A-B52A-8DB213E038FB}"/>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12085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91588" y="451250"/>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0" i="0" dirty="0">
                <a:effectLst/>
                <a:latin typeface="Times New Roman" panose="02020603050405020304" pitchFamily="18" charset="0"/>
              </a:rPr>
              <a:t>和二值图像基本同，区别在于灰度图像需要先对原图进行半色调化处理。</a:t>
            </a: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7" name="组合 6">
            <a:extLst>
              <a:ext uri="{FF2B5EF4-FFF2-40B4-BE49-F238E27FC236}">
                <a16:creationId xmlns:a16="http://schemas.microsoft.com/office/drawing/2014/main" id="{035D2321-05FE-9F25-86C1-AEFCCDE9F710}"/>
              </a:ext>
            </a:extLst>
          </p:cNvPr>
          <p:cNvGrpSpPr/>
          <p:nvPr/>
        </p:nvGrpSpPr>
        <p:grpSpPr>
          <a:xfrm>
            <a:off x="707718" y="813848"/>
            <a:ext cx="8648553" cy="430887"/>
            <a:chOff x="707718" y="813848"/>
            <a:chExt cx="8648553" cy="430887"/>
          </a:xfrm>
        </p:grpSpPr>
        <p:cxnSp>
          <p:nvCxnSpPr>
            <p:cNvPr id="29" name="直接连接符 28">
              <a:extLst>
                <a:ext uri="{FF2B5EF4-FFF2-40B4-BE49-F238E27FC236}">
                  <a16:creationId xmlns:a16="http://schemas.microsoft.com/office/drawing/2014/main" id="{D19D9943-2FC6-8BAB-6D63-95EB695E6EAF}"/>
                </a:ext>
              </a:extLst>
            </p:cNvPr>
            <p:cNvCxnSpPr>
              <a:cxnSpLocks/>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61DDB0D-F6B0-8357-BAF3-6B13EA04797F}"/>
                </a:ext>
              </a:extLst>
            </p:cNvPr>
            <p:cNvSpPr txBox="1"/>
            <p:nvPr/>
          </p:nvSpPr>
          <p:spPr>
            <a:xfrm>
              <a:off x="857885" y="813848"/>
              <a:ext cx="8498386"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200" dirty="0">
                  <a:solidFill>
                    <a:srgbClr val="00156C"/>
                  </a:solidFill>
                  <a:latin typeface="+mn-ea"/>
                  <a:cs typeface="+mn-ea"/>
                </a:rPr>
                <a:t>灰度图像</a:t>
              </a:r>
              <a:r>
                <a:rPr lang="en-US" altLang="zh-CN" sz="2200" dirty="0">
                  <a:solidFill>
                    <a:srgbClr val="00156C"/>
                  </a:solidFill>
                  <a:latin typeface="+mn-ea"/>
                  <a:cs typeface="+mn-ea"/>
                </a:rPr>
                <a:t>(2,2)</a:t>
              </a:r>
              <a:r>
                <a:rPr lang="zh-CN" altLang="en-US" sz="2200" dirty="0">
                  <a:solidFill>
                    <a:srgbClr val="00156C"/>
                  </a:solidFill>
                  <a:latin typeface="+mn-ea"/>
                  <a:cs typeface="+mn-ea"/>
                </a:rPr>
                <a:t>可视密钥分享方案</a:t>
              </a:r>
              <a:r>
                <a:rPr lang="en-US" altLang="zh-CN" sz="2200" dirty="0">
                  <a:solidFill>
                    <a:srgbClr val="00156C"/>
                  </a:solidFill>
                  <a:latin typeface="+mn-ea"/>
                  <a:cs typeface="+mn-ea"/>
                </a:rPr>
                <a:t>—MATLAB</a:t>
              </a:r>
              <a:r>
                <a:rPr lang="zh-CN" altLang="en-US" sz="2200" dirty="0">
                  <a:solidFill>
                    <a:srgbClr val="00156C"/>
                  </a:solidFill>
                  <a:latin typeface="+mn-ea"/>
                  <a:cs typeface="+mn-ea"/>
                </a:rPr>
                <a:t>源码</a:t>
              </a:r>
              <a:endParaRPr kumimoji="0" lang="zh-CN" altLang="en-US" sz="2200" b="0" i="0" u="none" strike="noStrike" kern="1200" cap="none" spc="0" normalizeH="0" baseline="0" noProof="0" dirty="0">
                <a:ln>
                  <a:noFill/>
                </a:ln>
                <a:solidFill>
                  <a:srgbClr val="00156C"/>
                </a:solidFill>
                <a:effectLst/>
                <a:uLnTx/>
                <a:uFillTx/>
                <a:latin typeface="+mn-ea"/>
                <a:cs typeface="+mn-ea"/>
              </a:endParaRPr>
            </a:p>
          </p:txBody>
        </p:sp>
      </p:grpSp>
      <p:sp>
        <p:nvSpPr>
          <p:cNvPr id="8" name="文本框 7">
            <a:extLst>
              <a:ext uri="{FF2B5EF4-FFF2-40B4-BE49-F238E27FC236}">
                <a16:creationId xmlns:a16="http://schemas.microsoft.com/office/drawing/2014/main" id="{1C3F29C0-AC29-3B19-F10A-86929FA34E64}"/>
              </a:ext>
            </a:extLst>
          </p:cNvPr>
          <p:cNvSpPr txBox="1"/>
          <p:nvPr/>
        </p:nvSpPr>
        <p:spPr>
          <a:xfrm>
            <a:off x="1207002" y="1311194"/>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整体加密流程</a:t>
            </a:r>
          </a:p>
        </p:txBody>
      </p:sp>
      <p:pic>
        <p:nvPicPr>
          <p:cNvPr id="10" name="图形 9">
            <a:extLst>
              <a:ext uri="{FF2B5EF4-FFF2-40B4-BE49-F238E27FC236}">
                <a16:creationId xmlns:a16="http://schemas.microsoft.com/office/drawing/2014/main" id="{68382C48-7460-1125-DC73-59F93E7FD9F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7424" y="1383080"/>
            <a:ext cx="355635" cy="309796"/>
          </a:xfrm>
          <a:prstGeom prst="rect">
            <a:avLst/>
          </a:prstGeom>
        </p:spPr>
      </p:pic>
      <p:pic>
        <p:nvPicPr>
          <p:cNvPr id="13" name="图片 12">
            <a:extLst>
              <a:ext uri="{FF2B5EF4-FFF2-40B4-BE49-F238E27FC236}">
                <a16:creationId xmlns:a16="http://schemas.microsoft.com/office/drawing/2014/main" id="{F0388175-848D-7116-B1DB-7C0AF9C26EDE}"/>
              </a:ext>
            </a:extLst>
          </p:cNvPr>
          <p:cNvPicPr>
            <a:picLocks noChangeAspect="1"/>
          </p:cNvPicPr>
          <p:nvPr/>
        </p:nvPicPr>
        <p:blipFill>
          <a:blip r:embed="rId4"/>
          <a:stretch>
            <a:fillRect/>
          </a:stretch>
        </p:blipFill>
        <p:spPr>
          <a:xfrm>
            <a:off x="1206914" y="2281824"/>
            <a:ext cx="4647559" cy="2433134"/>
          </a:xfrm>
          <a:prstGeom prst="rect">
            <a:avLst/>
          </a:prstGeom>
        </p:spPr>
      </p:pic>
      <p:pic>
        <p:nvPicPr>
          <p:cNvPr id="25" name="图片 24">
            <a:extLst>
              <a:ext uri="{FF2B5EF4-FFF2-40B4-BE49-F238E27FC236}">
                <a16:creationId xmlns:a16="http://schemas.microsoft.com/office/drawing/2014/main" id="{01B79C72-47CD-44CB-D83D-336ABE454662}"/>
              </a:ext>
            </a:extLst>
          </p:cNvPr>
          <p:cNvPicPr>
            <a:picLocks noChangeAspect="1"/>
          </p:cNvPicPr>
          <p:nvPr/>
        </p:nvPicPr>
        <p:blipFill>
          <a:blip r:embed="rId5"/>
          <a:stretch>
            <a:fillRect/>
          </a:stretch>
        </p:blipFill>
        <p:spPr>
          <a:xfrm>
            <a:off x="5309787" y="1537978"/>
            <a:ext cx="4490946" cy="4651020"/>
          </a:xfrm>
          <a:prstGeom prst="rect">
            <a:avLst/>
          </a:prstGeom>
        </p:spPr>
      </p:pic>
      <p:grpSp>
        <p:nvGrpSpPr>
          <p:cNvPr id="6" name="组合 5">
            <a:extLst>
              <a:ext uri="{FF2B5EF4-FFF2-40B4-BE49-F238E27FC236}">
                <a16:creationId xmlns:a16="http://schemas.microsoft.com/office/drawing/2014/main" id="{796209FC-FA31-BCA2-E2D6-789C86311E41}"/>
              </a:ext>
            </a:extLst>
          </p:cNvPr>
          <p:cNvGrpSpPr/>
          <p:nvPr/>
        </p:nvGrpSpPr>
        <p:grpSpPr>
          <a:xfrm>
            <a:off x="274736" y="6424556"/>
            <a:ext cx="7363462" cy="384854"/>
            <a:chOff x="-266928" y="6454146"/>
            <a:chExt cx="7363462" cy="384854"/>
          </a:xfrm>
        </p:grpSpPr>
        <p:sp>
          <p:nvSpPr>
            <p:cNvPr id="11" name="箭头: 五边形 10">
              <a:extLst>
                <a:ext uri="{FF2B5EF4-FFF2-40B4-BE49-F238E27FC236}">
                  <a16:creationId xmlns:a16="http://schemas.microsoft.com/office/drawing/2014/main" id="{603E00AB-2F12-3E11-DE62-9FDA49665373}"/>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12" name="组合 11">
              <a:extLst>
                <a:ext uri="{FF2B5EF4-FFF2-40B4-BE49-F238E27FC236}">
                  <a16:creationId xmlns:a16="http://schemas.microsoft.com/office/drawing/2014/main" id="{26294D80-EE45-AA09-7AA3-66317CCC58B8}"/>
                </a:ext>
              </a:extLst>
            </p:cNvPr>
            <p:cNvGrpSpPr/>
            <p:nvPr/>
          </p:nvGrpSpPr>
          <p:grpSpPr>
            <a:xfrm>
              <a:off x="-266928" y="6454146"/>
              <a:ext cx="7363462" cy="377491"/>
              <a:chOff x="2954357" y="299983"/>
              <a:chExt cx="7363462" cy="377491"/>
            </a:xfrm>
          </p:grpSpPr>
          <p:sp>
            <p:nvSpPr>
              <p:cNvPr id="14" name="文本框 13">
                <a:extLst>
                  <a:ext uri="{FF2B5EF4-FFF2-40B4-BE49-F238E27FC236}">
                    <a16:creationId xmlns:a16="http://schemas.microsoft.com/office/drawing/2014/main" id="{16453F54-D4E2-BC88-210A-0A9858401D63}"/>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26" name="文本框 25">
                <a:extLst>
                  <a:ext uri="{FF2B5EF4-FFF2-40B4-BE49-F238E27FC236}">
                    <a16:creationId xmlns:a16="http://schemas.microsoft.com/office/drawing/2014/main" id="{6D3FAE13-34B4-A3AC-7393-F430EA15CE19}"/>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27" name="文本框 26">
                <a:extLst>
                  <a:ext uri="{FF2B5EF4-FFF2-40B4-BE49-F238E27FC236}">
                    <a16:creationId xmlns:a16="http://schemas.microsoft.com/office/drawing/2014/main" id="{E38CA83C-E092-BF6A-9E9B-007DD1F82579}"/>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8" name="文本框 27">
                <a:extLst>
                  <a:ext uri="{FF2B5EF4-FFF2-40B4-BE49-F238E27FC236}">
                    <a16:creationId xmlns:a16="http://schemas.microsoft.com/office/drawing/2014/main" id="{01CB2FAE-A64B-0AF3-544C-DF80E115DB03}"/>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31" name="文本框 30">
                <a:extLst>
                  <a:ext uri="{FF2B5EF4-FFF2-40B4-BE49-F238E27FC236}">
                    <a16:creationId xmlns:a16="http://schemas.microsoft.com/office/drawing/2014/main" id="{2C0DF35E-D0E2-A9DB-7829-B02CF4014982}"/>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32" name="直接连接符 31">
                <a:extLst>
                  <a:ext uri="{FF2B5EF4-FFF2-40B4-BE49-F238E27FC236}">
                    <a16:creationId xmlns:a16="http://schemas.microsoft.com/office/drawing/2014/main" id="{192F87CF-A7E5-C09F-AEFD-D7BF6FF790B8}"/>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4FB1D2E-C837-8C93-5873-8413BE3D9B12}"/>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75154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329688" y="310343"/>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7" name="组合 6"/>
          <p:cNvGrpSpPr/>
          <p:nvPr/>
        </p:nvGrpSpPr>
        <p:grpSpPr>
          <a:xfrm>
            <a:off x="707718" y="813975"/>
            <a:ext cx="3828219" cy="429895"/>
            <a:chOff x="707718" y="813975"/>
            <a:chExt cx="3828219"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558" y="813975"/>
              <a:ext cx="3694379"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实验结果</a:t>
              </a:r>
            </a:p>
          </p:txBody>
        </p:sp>
      </p:grpSp>
      <p:sp>
        <p:nvSpPr>
          <p:cNvPr id="2" name="文本框 1"/>
          <p:cNvSpPr txBox="1"/>
          <p:nvPr/>
        </p:nvSpPr>
        <p:spPr>
          <a:xfrm>
            <a:off x="5151937" y="4167130"/>
            <a:ext cx="782320" cy="465455"/>
          </a:xfrm>
          <a:prstGeom prst="rect">
            <a:avLst/>
          </a:prstGeom>
          <a:noFill/>
        </p:spPr>
        <p:txBody>
          <a:bodyPr wrap="square" rtlCol="0">
            <a:noAutofit/>
          </a:bodyPr>
          <a:lstStyle/>
          <a:p>
            <a:r>
              <a:rPr lang="zh-CN" altLang="en-US" sz="2000" dirty="0">
                <a:solidFill>
                  <a:schemeClr val="bg1"/>
                </a:solidFill>
              </a:rPr>
              <a:t>原图</a:t>
            </a:r>
          </a:p>
        </p:txBody>
      </p:sp>
      <p:sp>
        <p:nvSpPr>
          <p:cNvPr id="10" name="文本框 9"/>
          <p:cNvSpPr txBox="1"/>
          <p:nvPr/>
        </p:nvSpPr>
        <p:spPr>
          <a:xfrm>
            <a:off x="5252085" y="3881755"/>
            <a:ext cx="782320" cy="465455"/>
          </a:xfrm>
          <a:prstGeom prst="rect">
            <a:avLst/>
          </a:prstGeom>
          <a:noFill/>
        </p:spPr>
        <p:txBody>
          <a:bodyPr wrap="square" rtlCol="0">
            <a:noAutofit/>
          </a:bodyPr>
          <a:lstStyle/>
          <a:p>
            <a:r>
              <a:rPr lang="zh-CN" altLang="en-US" sz="2000" dirty="0">
                <a:solidFill>
                  <a:schemeClr val="bg1"/>
                </a:solidFill>
              </a:rPr>
              <a:t>子图</a:t>
            </a:r>
          </a:p>
        </p:txBody>
      </p:sp>
      <p:sp>
        <p:nvSpPr>
          <p:cNvPr id="11" name="文本框 10"/>
          <p:cNvSpPr txBox="1"/>
          <p:nvPr/>
        </p:nvSpPr>
        <p:spPr>
          <a:xfrm>
            <a:off x="6240145" y="3688715"/>
            <a:ext cx="831850" cy="465455"/>
          </a:xfrm>
          <a:prstGeom prst="rect">
            <a:avLst/>
          </a:prstGeom>
          <a:noFill/>
        </p:spPr>
        <p:txBody>
          <a:bodyPr wrap="square" rtlCol="0">
            <a:noAutofit/>
          </a:bodyPr>
          <a:lstStyle/>
          <a:p>
            <a:r>
              <a:rPr lang="zh-CN" altLang="en-US" sz="2000" dirty="0">
                <a:solidFill>
                  <a:schemeClr val="bg1"/>
                </a:solidFill>
              </a:rPr>
              <a:t>叠加原</a:t>
            </a:r>
          </a:p>
        </p:txBody>
      </p:sp>
      <p:pic>
        <p:nvPicPr>
          <p:cNvPr id="8" name="图片 7">
            <a:extLst>
              <a:ext uri="{FF2B5EF4-FFF2-40B4-BE49-F238E27FC236}">
                <a16:creationId xmlns:a16="http://schemas.microsoft.com/office/drawing/2014/main" id="{9A7FE1B6-F89E-621F-6A7F-EDDCD0F77692}"/>
              </a:ext>
            </a:extLst>
          </p:cNvPr>
          <p:cNvPicPr>
            <a:picLocks noChangeAspect="1"/>
          </p:cNvPicPr>
          <p:nvPr/>
        </p:nvPicPr>
        <p:blipFill>
          <a:blip r:embed="rId2"/>
          <a:stretch>
            <a:fillRect/>
          </a:stretch>
        </p:blipFill>
        <p:spPr>
          <a:xfrm>
            <a:off x="949902" y="1788697"/>
            <a:ext cx="4527403" cy="1525121"/>
          </a:xfrm>
          <a:prstGeom prst="rect">
            <a:avLst/>
          </a:prstGeom>
        </p:spPr>
      </p:pic>
      <p:pic>
        <p:nvPicPr>
          <p:cNvPr id="13" name="图片 12">
            <a:extLst>
              <a:ext uri="{FF2B5EF4-FFF2-40B4-BE49-F238E27FC236}">
                <a16:creationId xmlns:a16="http://schemas.microsoft.com/office/drawing/2014/main" id="{695C94ED-FC4E-2CB9-D914-B4E0789888C9}"/>
              </a:ext>
            </a:extLst>
          </p:cNvPr>
          <p:cNvPicPr>
            <a:picLocks noChangeAspect="1"/>
          </p:cNvPicPr>
          <p:nvPr/>
        </p:nvPicPr>
        <p:blipFill>
          <a:blip r:embed="rId3"/>
          <a:stretch>
            <a:fillRect/>
          </a:stretch>
        </p:blipFill>
        <p:spPr>
          <a:xfrm>
            <a:off x="971842" y="3890184"/>
            <a:ext cx="4483522" cy="1484802"/>
          </a:xfrm>
          <a:prstGeom prst="rect">
            <a:avLst/>
          </a:prstGeom>
        </p:spPr>
      </p:pic>
      <p:sp>
        <p:nvSpPr>
          <p:cNvPr id="14" name="文本框 13">
            <a:extLst>
              <a:ext uri="{FF2B5EF4-FFF2-40B4-BE49-F238E27FC236}">
                <a16:creationId xmlns:a16="http://schemas.microsoft.com/office/drawing/2014/main" id="{311FE9AD-432C-701A-E325-2700CCE5B497}"/>
              </a:ext>
            </a:extLst>
          </p:cNvPr>
          <p:cNvSpPr txBox="1"/>
          <p:nvPr/>
        </p:nvSpPr>
        <p:spPr>
          <a:xfrm>
            <a:off x="1047846" y="1382655"/>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原始图像</a:t>
            </a:r>
          </a:p>
        </p:txBody>
      </p:sp>
      <p:pic>
        <p:nvPicPr>
          <p:cNvPr id="16" name="图形 15">
            <a:extLst>
              <a:ext uri="{FF2B5EF4-FFF2-40B4-BE49-F238E27FC236}">
                <a16:creationId xmlns:a16="http://schemas.microsoft.com/office/drawing/2014/main" id="{EF01F802-D2FB-605A-1B4B-B0023FFE771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120" y="1456415"/>
            <a:ext cx="355635" cy="309796"/>
          </a:xfrm>
          <a:prstGeom prst="rect">
            <a:avLst/>
          </a:prstGeom>
        </p:spPr>
      </p:pic>
      <p:sp>
        <p:nvSpPr>
          <p:cNvPr id="18" name="文本框 17">
            <a:extLst>
              <a:ext uri="{FF2B5EF4-FFF2-40B4-BE49-F238E27FC236}">
                <a16:creationId xmlns:a16="http://schemas.microsoft.com/office/drawing/2014/main" id="{8B29796D-A479-C235-61ED-0D3E9B0D306A}"/>
              </a:ext>
            </a:extLst>
          </p:cNvPr>
          <p:cNvSpPr txBox="1"/>
          <p:nvPr/>
        </p:nvSpPr>
        <p:spPr>
          <a:xfrm>
            <a:off x="1109732" y="3355854"/>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灰度图</a:t>
            </a:r>
          </a:p>
        </p:txBody>
      </p:sp>
      <p:pic>
        <p:nvPicPr>
          <p:cNvPr id="20" name="图形 19">
            <a:extLst>
              <a:ext uri="{FF2B5EF4-FFF2-40B4-BE49-F238E27FC236}">
                <a16:creationId xmlns:a16="http://schemas.microsoft.com/office/drawing/2014/main" id="{5F151811-EBDE-3F5D-8174-123D84A884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121" y="3445288"/>
            <a:ext cx="355635" cy="309796"/>
          </a:xfrm>
          <a:prstGeom prst="rect">
            <a:avLst/>
          </a:prstGeom>
        </p:spPr>
      </p:pic>
      <p:pic>
        <p:nvPicPr>
          <p:cNvPr id="24" name="图片 23">
            <a:extLst>
              <a:ext uri="{FF2B5EF4-FFF2-40B4-BE49-F238E27FC236}">
                <a16:creationId xmlns:a16="http://schemas.microsoft.com/office/drawing/2014/main" id="{1D808253-040B-E647-2013-C662342A969F}"/>
              </a:ext>
            </a:extLst>
          </p:cNvPr>
          <p:cNvPicPr>
            <a:picLocks noChangeAspect="1"/>
          </p:cNvPicPr>
          <p:nvPr/>
        </p:nvPicPr>
        <p:blipFill>
          <a:blip r:embed="rId6"/>
          <a:stretch>
            <a:fillRect/>
          </a:stretch>
        </p:blipFill>
        <p:spPr>
          <a:xfrm>
            <a:off x="7521774" y="436164"/>
            <a:ext cx="3874358" cy="1236498"/>
          </a:xfrm>
          <a:prstGeom prst="rect">
            <a:avLst/>
          </a:prstGeom>
        </p:spPr>
      </p:pic>
      <p:sp>
        <p:nvSpPr>
          <p:cNvPr id="25" name="文本框 24">
            <a:extLst>
              <a:ext uri="{FF2B5EF4-FFF2-40B4-BE49-F238E27FC236}">
                <a16:creationId xmlns:a16="http://schemas.microsoft.com/office/drawing/2014/main" id="{FCEFACF0-1D36-E34C-AC4F-814C0716CE64}"/>
              </a:ext>
            </a:extLst>
          </p:cNvPr>
          <p:cNvSpPr txBox="1"/>
          <p:nvPr/>
        </p:nvSpPr>
        <p:spPr>
          <a:xfrm>
            <a:off x="5832024" y="391680"/>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半色调化处理</a:t>
            </a:r>
          </a:p>
        </p:txBody>
      </p:sp>
      <p:sp>
        <p:nvSpPr>
          <p:cNvPr id="26" name="文本框 25">
            <a:extLst>
              <a:ext uri="{FF2B5EF4-FFF2-40B4-BE49-F238E27FC236}">
                <a16:creationId xmlns:a16="http://schemas.microsoft.com/office/drawing/2014/main" id="{DA65F62E-A2EA-BC8A-A7A0-0B5835CBD571}"/>
              </a:ext>
            </a:extLst>
          </p:cNvPr>
          <p:cNvSpPr txBox="1"/>
          <p:nvPr/>
        </p:nvSpPr>
        <p:spPr>
          <a:xfrm>
            <a:off x="5903393" y="1706571"/>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子图</a:t>
            </a:r>
            <a:r>
              <a:rPr lang="en-US" altLang="zh-CN" sz="1600" spc="300" dirty="0">
                <a:solidFill>
                  <a:srgbClr val="122E66"/>
                </a:solidFill>
                <a:latin typeface="思源黑体 CN Bold"/>
                <a:ea typeface="思源宋体 CN" panose="02020400000000000000" pitchFamily="18" charset="-122"/>
                <a:cs typeface="+mn-ea"/>
                <a:sym typeface="+mn-lt"/>
              </a:rPr>
              <a:t>1</a:t>
            </a:r>
            <a:r>
              <a:rPr lang="zh-CN" altLang="en-US" sz="1600" spc="300" dirty="0">
                <a:solidFill>
                  <a:srgbClr val="122E66"/>
                </a:solidFill>
                <a:latin typeface="思源黑体 CN Bold"/>
                <a:ea typeface="思源宋体 CN" panose="02020400000000000000" pitchFamily="18" charset="-122"/>
                <a:cs typeface="+mn-ea"/>
                <a:sym typeface="+mn-lt"/>
              </a:rPr>
              <a:t>、子图</a:t>
            </a:r>
            <a:r>
              <a:rPr lang="en-US" altLang="zh-CN" sz="1600" spc="300" dirty="0">
                <a:solidFill>
                  <a:srgbClr val="122E66"/>
                </a:solidFill>
                <a:latin typeface="思源黑体 CN Bold"/>
                <a:ea typeface="思源宋体 CN" panose="02020400000000000000" pitchFamily="18" charset="-122"/>
                <a:cs typeface="+mn-ea"/>
                <a:sym typeface="+mn-lt"/>
              </a:rPr>
              <a:t>2</a:t>
            </a:r>
            <a:endParaRPr lang="zh-CN" altLang="en-US" sz="1600" spc="300" dirty="0">
              <a:solidFill>
                <a:srgbClr val="122E66"/>
              </a:solidFill>
              <a:latin typeface="思源黑体 CN Bold"/>
              <a:ea typeface="思源宋体 CN" panose="02020400000000000000" pitchFamily="18" charset="-122"/>
              <a:cs typeface="+mn-ea"/>
              <a:sym typeface="+mn-lt"/>
            </a:endParaRPr>
          </a:p>
        </p:txBody>
      </p:sp>
      <p:sp>
        <p:nvSpPr>
          <p:cNvPr id="27" name="文本框 26">
            <a:extLst>
              <a:ext uri="{FF2B5EF4-FFF2-40B4-BE49-F238E27FC236}">
                <a16:creationId xmlns:a16="http://schemas.microsoft.com/office/drawing/2014/main" id="{BEAAE65E-3AD3-342B-EBE3-363EB20366F0}"/>
              </a:ext>
            </a:extLst>
          </p:cNvPr>
          <p:cNvSpPr txBox="1"/>
          <p:nvPr/>
        </p:nvSpPr>
        <p:spPr>
          <a:xfrm>
            <a:off x="6208993" y="4496143"/>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还原图</a:t>
            </a:r>
          </a:p>
        </p:txBody>
      </p:sp>
      <p:pic>
        <p:nvPicPr>
          <p:cNvPr id="28" name="图形 27">
            <a:extLst>
              <a:ext uri="{FF2B5EF4-FFF2-40B4-BE49-F238E27FC236}">
                <a16:creationId xmlns:a16="http://schemas.microsoft.com/office/drawing/2014/main" id="{75D053C3-57CB-0F4F-8574-0E7186B605B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8834" y="490183"/>
            <a:ext cx="355635" cy="309796"/>
          </a:xfrm>
          <a:prstGeom prst="rect">
            <a:avLst/>
          </a:prstGeom>
        </p:spPr>
      </p:pic>
      <p:pic>
        <p:nvPicPr>
          <p:cNvPr id="31" name="图形 30">
            <a:extLst>
              <a:ext uri="{FF2B5EF4-FFF2-40B4-BE49-F238E27FC236}">
                <a16:creationId xmlns:a16="http://schemas.microsoft.com/office/drawing/2014/main" id="{6B9A8975-4929-8969-F65D-BFC471534F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1341" y="1821937"/>
            <a:ext cx="355635" cy="309796"/>
          </a:xfrm>
          <a:prstGeom prst="rect">
            <a:avLst/>
          </a:prstGeom>
        </p:spPr>
      </p:pic>
      <p:pic>
        <p:nvPicPr>
          <p:cNvPr id="32" name="图形 31">
            <a:extLst>
              <a:ext uri="{FF2B5EF4-FFF2-40B4-BE49-F238E27FC236}">
                <a16:creationId xmlns:a16="http://schemas.microsoft.com/office/drawing/2014/main" id="{C5250B57-C7B6-F260-62D0-3965D25B729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4510" y="4583293"/>
            <a:ext cx="355635" cy="309796"/>
          </a:xfrm>
          <a:prstGeom prst="rect">
            <a:avLst/>
          </a:prstGeom>
        </p:spPr>
      </p:pic>
      <p:pic>
        <p:nvPicPr>
          <p:cNvPr id="34" name="图片 33">
            <a:extLst>
              <a:ext uri="{FF2B5EF4-FFF2-40B4-BE49-F238E27FC236}">
                <a16:creationId xmlns:a16="http://schemas.microsoft.com/office/drawing/2014/main" id="{C30D1774-1AA9-DCEF-986C-BB0D84A6300F}"/>
              </a:ext>
            </a:extLst>
          </p:cNvPr>
          <p:cNvPicPr>
            <a:picLocks noChangeAspect="1"/>
          </p:cNvPicPr>
          <p:nvPr/>
        </p:nvPicPr>
        <p:blipFill>
          <a:blip r:embed="rId7"/>
          <a:stretch>
            <a:fillRect/>
          </a:stretch>
        </p:blipFill>
        <p:spPr>
          <a:xfrm>
            <a:off x="7542837" y="1821937"/>
            <a:ext cx="3837199" cy="1240967"/>
          </a:xfrm>
          <a:prstGeom prst="rect">
            <a:avLst/>
          </a:prstGeom>
        </p:spPr>
      </p:pic>
      <p:pic>
        <p:nvPicPr>
          <p:cNvPr id="36" name="图片 35">
            <a:extLst>
              <a:ext uri="{FF2B5EF4-FFF2-40B4-BE49-F238E27FC236}">
                <a16:creationId xmlns:a16="http://schemas.microsoft.com/office/drawing/2014/main" id="{BE766EEE-FA27-ECF7-55F8-8E46DF02D13B}"/>
              </a:ext>
            </a:extLst>
          </p:cNvPr>
          <p:cNvPicPr>
            <a:picLocks noChangeAspect="1"/>
          </p:cNvPicPr>
          <p:nvPr/>
        </p:nvPicPr>
        <p:blipFill>
          <a:blip r:embed="rId8"/>
          <a:stretch>
            <a:fillRect/>
          </a:stretch>
        </p:blipFill>
        <p:spPr>
          <a:xfrm>
            <a:off x="7602094" y="3145016"/>
            <a:ext cx="3754768" cy="1243409"/>
          </a:xfrm>
          <a:prstGeom prst="rect">
            <a:avLst/>
          </a:prstGeom>
        </p:spPr>
      </p:pic>
      <p:pic>
        <p:nvPicPr>
          <p:cNvPr id="38" name="图片 37">
            <a:extLst>
              <a:ext uri="{FF2B5EF4-FFF2-40B4-BE49-F238E27FC236}">
                <a16:creationId xmlns:a16="http://schemas.microsoft.com/office/drawing/2014/main" id="{AD8332B0-DF85-B81A-A2E3-1A26AA93C0AC}"/>
              </a:ext>
            </a:extLst>
          </p:cNvPr>
          <p:cNvPicPr>
            <a:picLocks noChangeAspect="1"/>
          </p:cNvPicPr>
          <p:nvPr/>
        </p:nvPicPr>
        <p:blipFill>
          <a:blip r:embed="rId9"/>
          <a:stretch>
            <a:fillRect/>
          </a:stretch>
        </p:blipFill>
        <p:spPr>
          <a:xfrm>
            <a:off x="7601851" y="4528935"/>
            <a:ext cx="3973295" cy="1296010"/>
          </a:xfrm>
          <a:prstGeom prst="rect">
            <a:avLst/>
          </a:prstGeom>
        </p:spPr>
      </p:pic>
      <p:grpSp>
        <p:nvGrpSpPr>
          <p:cNvPr id="3" name="组合 2">
            <a:extLst>
              <a:ext uri="{FF2B5EF4-FFF2-40B4-BE49-F238E27FC236}">
                <a16:creationId xmlns:a16="http://schemas.microsoft.com/office/drawing/2014/main" id="{01156D4C-C411-0571-63E4-35E2D0C12B41}"/>
              </a:ext>
            </a:extLst>
          </p:cNvPr>
          <p:cNvGrpSpPr/>
          <p:nvPr/>
        </p:nvGrpSpPr>
        <p:grpSpPr>
          <a:xfrm>
            <a:off x="274736" y="6424556"/>
            <a:ext cx="7363462" cy="384854"/>
            <a:chOff x="-266928" y="6454146"/>
            <a:chExt cx="7363462" cy="384854"/>
          </a:xfrm>
        </p:grpSpPr>
        <p:sp>
          <p:nvSpPr>
            <p:cNvPr id="6" name="箭头: 五边形 5">
              <a:extLst>
                <a:ext uri="{FF2B5EF4-FFF2-40B4-BE49-F238E27FC236}">
                  <a16:creationId xmlns:a16="http://schemas.microsoft.com/office/drawing/2014/main" id="{C998E680-EB99-2022-D77F-8CBFB9E2AFA1}"/>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12" name="组合 11">
              <a:extLst>
                <a:ext uri="{FF2B5EF4-FFF2-40B4-BE49-F238E27FC236}">
                  <a16:creationId xmlns:a16="http://schemas.microsoft.com/office/drawing/2014/main" id="{6466B2B6-3982-87A8-67B6-F3718C672F51}"/>
                </a:ext>
              </a:extLst>
            </p:cNvPr>
            <p:cNvGrpSpPr/>
            <p:nvPr/>
          </p:nvGrpSpPr>
          <p:grpSpPr>
            <a:xfrm>
              <a:off x="-266928" y="6454146"/>
              <a:ext cx="7363462" cy="377491"/>
              <a:chOff x="2954357" y="299983"/>
              <a:chExt cx="7363462" cy="377491"/>
            </a:xfrm>
          </p:grpSpPr>
          <p:sp>
            <p:nvSpPr>
              <p:cNvPr id="15" name="文本框 14">
                <a:extLst>
                  <a:ext uri="{FF2B5EF4-FFF2-40B4-BE49-F238E27FC236}">
                    <a16:creationId xmlns:a16="http://schemas.microsoft.com/office/drawing/2014/main" id="{33DCA73F-CC35-4321-3349-0840DFDD5B95}"/>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17" name="文本框 16">
                <a:extLst>
                  <a:ext uri="{FF2B5EF4-FFF2-40B4-BE49-F238E27FC236}">
                    <a16:creationId xmlns:a16="http://schemas.microsoft.com/office/drawing/2014/main" id="{C8E8D112-F87D-1BC5-BC09-ADDD216D0511}"/>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9" name="文本框 18">
                <a:extLst>
                  <a:ext uri="{FF2B5EF4-FFF2-40B4-BE49-F238E27FC236}">
                    <a16:creationId xmlns:a16="http://schemas.microsoft.com/office/drawing/2014/main" id="{0626463B-C0EC-9173-B23A-689456FD40C4}"/>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1" name="文本框 20">
                <a:extLst>
                  <a:ext uri="{FF2B5EF4-FFF2-40B4-BE49-F238E27FC236}">
                    <a16:creationId xmlns:a16="http://schemas.microsoft.com/office/drawing/2014/main" id="{724CBB3D-ACA8-7721-E517-F6FDA66D0618}"/>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2" name="文本框 21">
                <a:extLst>
                  <a:ext uri="{FF2B5EF4-FFF2-40B4-BE49-F238E27FC236}">
                    <a16:creationId xmlns:a16="http://schemas.microsoft.com/office/drawing/2014/main" id="{B1F37A8A-C361-6727-C055-95179E897BC1}"/>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23" name="直接连接符 22">
                <a:extLst>
                  <a:ext uri="{FF2B5EF4-FFF2-40B4-BE49-F238E27FC236}">
                    <a16:creationId xmlns:a16="http://schemas.microsoft.com/office/drawing/2014/main" id="{17D8E78E-2C4A-BA69-E113-D873773EFC42}"/>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D98799A-9FD6-AA6F-2A08-69DB6C28D608}"/>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1032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12784" y="491917"/>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7" name="组合 6">
            <a:extLst>
              <a:ext uri="{FF2B5EF4-FFF2-40B4-BE49-F238E27FC236}">
                <a16:creationId xmlns:a16="http://schemas.microsoft.com/office/drawing/2014/main" id="{035D2321-05FE-9F25-86C1-AEFCCDE9F710}"/>
              </a:ext>
            </a:extLst>
          </p:cNvPr>
          <p:cNvGrpSpPr/>
          <p:nvPr/>
        </p:nvGrpSpPr>
        <p:grpSpPr>
          <a:xfrm>
            <a:off x="707718" y="813975"/>
            <a:ext cx="5622325" cy="430887"/>
            <a:chOff x="707718" y="813975"/>
            <a:chExt cx="4631725" cy="430887"/>
          </a:xfrm>
        </p:grpSpPr>
        <p:cxnSp>
          <p:nvCxnSpPr>
            <p:cNvPr id="29" name="直接连接符 28">
              <a:extLst>
                <a:ext uri="{FF2B5EF4-FFF2-40B4-BE49-F238E27FC236}">
                  <a16:creationId xmlns:a16="http://schemas.microsoft.com/office/drawing/2014/main" id="{D19D9943-2FC6-8BAB-6D63-95EB695E6EAF}"/>
                </a:ext>
              </a:extLst>
            </p:cNvPr>
            <p:cNvCxnSpPr>
              <a:cxnSpLocks/>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61DDB0D-F6B0-8357-BAF3-6B13EA04797F}"/>
                </a:ext>
              </a:extLst>
            </p:cNvPr>
            <p:cNvSpPr txBox="1"/>
            <p:nvPr/>
          </p:nvSpPr>
          <p:spPr>
            <a:xfrm>
              <a:off x="841558" y="813975"/>
              <a:ext cx="4497885"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200" dirty="0">
                  <a:solidFill>
                    <a:srgbClr val="00156C"/>
                  </a:solidFill>
                  <a:latin typeface="+mn-ea"/>
                  <a:cs typeface="+mn-ea"/>
                </a:rPr>
                <a:t>彩色</a:t>
              </a:r>
              <a:r>
                <a:rPr kumimoji="0" lang="zh-CN" altLang="en-US" sz="2200" b="0" i="0" u="none" strike="noStrike" kern="1200" cap="none" spc="0" normalizeH="0" baseline="0" noProof="0" dirty="0">
                  <a:ln>
                    <a:noFill/>
                  </a:ln>
                  <a:solidFill>
                    <a:srgbClr val="00156C"/>
                  </a:solidFill>
                  <a:effectLst/>
                  <a:uLnTx/>
                  <a:uFillTx/>
                  <a:latin typeface="+mn-ea"/>
                  <a:cs typeface="+mn-ea"/>
                </a:rPr>
                <a:t>图像</a:t>
              </a:r>
              <a:r>
                <a:rPr kumimoji="0" lang="en-US" altLang="zh-CN" sz="2200" b="0" i="0" u="none" strike="noStrike" kern="1200" cap="none" spc="0" normalizeH="0" baseline="0" noProof="0" dirty="0">
                  <a:ln>
                    <a:noFill/>
                  </a:ln>
                  <a:solidFill>
                    <a:srgbClr val="00156C"/>
                  </a:solidFill>
                  <a:effectLst/>
                  <a:uLnTx/>
                  <a:uFillTx/>
                  <a:latin typeface="+mn-ea"/>
                  <a:cs typeface="+mn-ea"/>
                </a:rPr>
                <a:t>(2,2)</a:t>
              </a:r>
              <a:r>
                <a:rPr kumimoji="0" lang="zh-CN" altLang="en-US" sz="2200" b="0" i="0" u="none" strike="noStrike" kern="1200" cap="none" spc="0" normalizeH="0" baseline="0" noProof="0" dirty="0">
                  <a:ln>
                    <a:noFill/>
                  </a:ln>
                  <a:solidFill>
                    <a:srgbClr val="00156C"/>
                  </a:solidFill>
                  <a:effectLst/>
                  <a:uLnTx/>
                  <a:uFillTx/>
                  <a:latin typeface="+mn-ea"/>
                  <a:cs typeface="+mn-ea"/>
                </a:rPr>
                <a:t>可视密钥分享方案</a:t>
              </a:r>
              <a:r>
                <a:rPr kumimoji="0" lang="en-US" altLang="zh-CN" sz="2200" b="0" i="0" u="none" strike="noStrike" kern="1200" cap="none" spc="0" normalizeH="0" baseline="0" noProof="0" dirty="0">
                  <a:ln>
                    <a:noFill/>
                  </a:ln>
                  <a:solidFill>
                    <a:srgbClr val="00156C"/>
                  </a:solidFill>
                  <a:effectLst/>
                  <a:uLnTx/>
                  <a:uFillTx/>
                  <a:latin typeface="+mn-ea"/>
                  <a:cs typeface="+mn-ea"/>
                </a:rPr>
                <a:t>—</a:t>
              </a:r>
              <a:r>
                <a:rPr kumimoji="0" lang="zh-CN" altLang="en-US" sz="2200" b="0" i="0" u="none" strike="noStrike" kern="1200" cap="none" spc="0" normalizeH="0" baseline="0" noProof="0" dirty="0">
                  <a:ln>
                    <a:noFill/>
                  </a:ln>
                  <a:solidFill>
                    <a:srgbClr val="00156C"/>
                  </a:solidFill>
                  <a:effectLst/>
                  <a:uLnTx/>
                  <a:uFillTx/>
                  <a:latin typeface="+mn-ea"/>
                  <a:cs typeface="+mn-ea"/>
                </a:rPr>
                <a:t>原理</a:t>
              </a:r>
            </a:p>
          </p:txBody>
        </p:sp>
      </p:grpSp>
      <p:sp>
        <p:nvSpPr>
          <p:cNvPr id="43" name="文本框 42">
            <a:extLst>
              <a:ext uri="{FF2B5EF4-FFF2-40B4-BE49-F238E27FC236}">
                <a16:creationId xmlns:a16="http://schemas.microsoft.com/office/drawing/2014/main" id="{2C69ABF7-9DE9-D4A7-CE9A-1075E1E2773E}"/>
              </a:ext>
            </a:extLst>
          </p:cNvPr>
          <p:cNvSpPr txBox="1"/>
          <p:nvPr/>
        </p:nvSpPr>
        <p:spPr>
          <a:xfrm>
            <a:off x="1675787" y="1814832"/>
            <a:ext cx="8311856" cy="2268954"/>
          </a:xfrm>
          <a:prstGeom prst="rect">
            <a:avLst/>
          </a:prstGeom>
          <a:noFill/>
        </p:spPr>
        <p:txBody>
          <a:bodyPr wrap="square" rtlCol="0">
            <a:spAutoFit/>
          </a:bodyPr>
          <a:lstStyle/>
          <a:p>
            <a:pPr algn="l">
              <a:lnSpc>
                <a:spcPct val="150000"/>
              </a:lnSpc>
              <a:buClr>
                <a:srgbClr val="122E66"/>
              </a:buClr>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彩色图像不同于黑白二值图像和灰色图像，每个像素点不是由一个单值构成，而是由红、绿、蓝三个分量构成，对应的它在矩阵的存储是一个三维矩阵。每一维矩阵代表红</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(R)</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、绿</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(G)</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、蓝</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(B)</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三个分量中的一个分量。彩色图片的处理思路是将彩色图像的每个分量当做一张图片来处理，即把一张彩色图像看做红、绿、蓝三个分量上的三张图片。对每一张图片按照灰度图像进行半色调处理，然后对每一张图片进行信息分存。</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R</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G</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B</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分量分别分存到两张子图中，最后将得到的子图进行合并可以得到两张彩色子图。</a:t>
            </a:r>
            <a:endParaRPr lang="en-US" altLang="zh-CN" sz="1600" dirty="0">
              <a:solidFill>
                <a:schemeClr val="tx1">
                  <a:lumMod val="50000"/>
                  <a:lumOff val="50000"/>
                </a:schemeClr>
              </a:solidFill>
              <a:latin typeface="思源黑体 CN Bold"/>
              <a:ea typeface="思源宋体 CN" panose="02020400000000000000" pitchFamily="18" charset="-122"/>
              <a:cs typeface="+mn-ea"/>
              <a:sym typeface="+mn-lt"/>
            </a:endParaRPr>
          </a:p>
        </p:txBody>
      </p:sp>
      <p:grpSp>
        <p:nvGrpSpPr>
          <p:cNvPr id="2" name="组合 1">
            <a:extLst>
              <a:ext uri="{FF2B5EF4-FFF2-40B4-BE49-F238E27FC236}">
                <a16:creationId xmlns:a16="http://schemas.microsoft.com/office/drawing/2014/main" id="{5E2FC48C-885C-80F3-E706-822C7D55D53F}"/>
              </a:ext>
            </a:extLst>
          </p:cNvPr>
          <p:cNvGrpSpPr/>
          <p:nvPr/>
        </p:nvGrpSpPr>
        <p:grpSpPr>
          <a:xfrm>
            <a:off x="274736" y="6424556"/>
            <a:ext cx="7363462" cy="384854"/>
            <a:chOff x="-266928" y="6454146"/>
            <a:chExt cx="7363462" cy="384854"/>
          </a:xfrm>
        </p:grpSpPr>
        <p:sp>
          <p:nvSpPr>
            <p:cNvPr id="3" name="箭头: 五边形 2">
              <a:extLst>
                <a:ext uri="{FF2B5EF4-FFF2-40B4-BE49-F238E27FC236}">
                  <a16:creationId xmlns:a16="http://schemas.microsoft.com/office/drawing/2014/main" id="{3A8E3627-13D5-90FB-2C26-60FA435EFE94}"/>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6" name="组合 5">
              <a:extLst>
                <a:ext uri="{FF2B5EF4-FFF2-40B4-BE49-F238E27FC236}">
                  <a16:creationId xmlns:a16="http://schemas.microsoft.com/office/drawing/2014/main" id="{B787B220-68D5-DF8E-18E5-E7C7D1B593F5}"/>
                </a:ext>
              </a:extLst>
            </p:cNvPr>
            <p:cNvGrpSpPr/>
            <p:nvPr/>
          </p:nvGrpSpPr>
          <p:grpSpPr>
            <a:xfrm>
              <a:off x="-266928" y="6454146"/>
              <a:ext cx="7363462" cy="377491"/>
              <a:chOff x="2954357" y="299983"/>
              <a:chExt cx="7363462" cy="377491"/>
            </a:xfrm>
          </p:grpSpPr>
          <p:sp>
            <p:nvSpPr>
              <p:cNvPr id="8" name="文本框 7">
                <a:extLst>
                  <a:ext uri="{FF2B5EF4-FFF2-40B4-BE49-F238E27FC236}">
                    <a16:creationId xmlns:a16="http://schemas.microsoft.com/office/drawing/2014/main" id="{00DA032A-5EC5-B151-647B-63344F4312A1}"/>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10" name="文本框 9">
                <a:extLst>
                  <a:ext uri="{FF2B5EF4-FFF2-40B4-BE49-F238E27FC236}">
                    <a16:creationId xmlns:a16="http://schemas.microsoft.com/office/drawing/2014/main" id="{86267027-0123-B460-FCBA-312E106BCE5C}"/>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1" name="文本框 10">
                <a:extLst>
                  <a:ext uri="{FF2B5EF4-FFF2-40B4-BE49-F238E27FC236}">
                    <a16:creationId xmlns:a16="http://schemas.microsoft.com/office/drawing/2014/main" id="{4D55B34B-F305-E9F4-C954-E54668EB6E75}"/>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2" name="文本框 11">
                <a:extLst>
                  <a:ext uri="{FF2B5EF4-FFF2-40B4-BE49-F238E27FC236}">
                    <a16:creationId xmlns:a16="http://schemas.microsoft.com/office/drawing/2014/main" id="{129EFB3C-CCCA-49EF-B746-BE826DCA0DC0}"/>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3" name="文本框 12">
                <a:extLst>
                  <a:ext uri="{FF2B5EF4-FFF2-40B4-BE49-F238E27FC236}">
                    <a16:creationId xmlns:a16="http://schemas.microsoft.com/office/drawing/2014/main" id="{6CB80BE7-1EB9-EB7E-411E-814F4128FEC6}"/>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14" name="直接连接符 13">
                <a:extLst>
                  <a:ext uri="{FF2B5EF4-FFF2-40B4-BE49-F238E27FC236}">
                    <a16:creationId xmlns:a16="http://schemas.microsoft.com/office/drawing/2014/main" id="{8C2541EC-6514-CCBA-AFD1-9B93016C99EE}"/>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BB3DE9F-0EB2-5DFC-B39C-D355C3988EF8}"/>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85601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335131" y="485815"/>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0" i="0" dirty="0">
                <a:effectLst/>
                <a:latin typeface="Times New Roman" panose="02020603050405020304" pitchFamily="18" charset="0"/>
              </a:rPr>
              <a:t>和二值图像基本同，区别在于灰度图像需要先对原图进行半色调化处理。</a:t>
            </a: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7" name="组合 6">
            <a:extLst>
              <a:ext uri="{FF2B5EF4-FFF2-40B4-BE49-F238E27FC236}">
                <a16:creationId xmlns:a16="http://schemas.microsoft.com/office/drawing/2014/main" id="{035D2321-05FE-9F25-86C1-AEFCCDE9F710}"/>
              </a:ext>
            </a:extLst>
          </p:cNvPr>
          <p:cNvGrpSpPr/>
          <p:nvPr/>
        </p:nvGrpSpPr>
        <p:grpSpPr>
          <a:xfrm>
            <a:off x="707718" y="813848"/>
            <a:ext cx="8648553" cy="430887"/>
            <a:chOff x="707718" y="813848"/>
            <a:chExt cx="8648553" cy="430887"/>
          </a:xfrm>
        </p:grpSpPr>
        <p:cxnSp>
          <p:nvCxnSpPr>
            <p:cNvPr id="29" name="直接连接符 28">
              <a:extLst>
                <a:ext uri="{FF2B5EF4-FFF2-40B4-BE49-F238E27FC236}">
                  <a16:creationId xmlns:a16="http://schemas.microsoft.com/office/drawing/2014/main" id="{D19D9943-2FC6-8BAB-6D63-95EB695E6EAF}"/>
                </a:ext>
              </a:extLst>
            </p:cNvPr>
            <p:cNvCxnSpPr>
              <a:cxnSpLocks/>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61DDB0D-F6B0-8357-BAF3-6B13EA04797F}"/>
                </a:ext>
              </a:extLst>
            </p:cNvPr>
            <p:cNvSpPr txBox="1"/>
            <p:nvPr/>
          </p:nvSpPr>
          <p:spPr>
            <a:xfrm>
              <a:off x="857885" y="813848"/>
              <a:ext cx="8498386"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200" dirty="0">
                  <a:solidFill>
                    <a:srgbClr val="00156C"/>
                  </a:solidFill>
                  <a:latin typeface="+mn-ea"/>
                  <a:cs typeface="+mn-ea"/>
                </a:rPr>
                <a:t>彩色图像</a:t>
              </a:r>
              <a:r>
                <a:rPr lang="en-US" altLang="zh-CN" sz="2200" dirty="0">
                  <a:solidFill>
                    <a:srgbClr val="00156C"/>
                  </a:solidFill>
                  <a:latin typeface="+mn-ea"/>
                  <a:cs typeface="+mn-ea"/>
                </a:rPr>
                <a:t>(2,2)</a:t>
              </a:r>
              <a:r>
                <a:rPr lang="zh-CN" altLang="en-US" sz="2200" dirty="0">
                  <a:solidFill>
                    <a:srgbClr val="00156C"/>
                  </a:solidFill>
                  <a:latin typeface="+mn-ea"/>
                  <a:cs typeface="+mn-ea"/>
                </a:rPr>
                <a:t>可视密钥分享方案</a:t>
              </a:r>
              <a:r>
                <a:rPr lang="en-US" altLang="zh-CN" sz="2200" dirty="0">
                  <a:solidFill>
                    <a:srgbClr val="00156C"/>
                  </a:solidFill>
                  <a:latin typeface="+mn-ea"/>
                  <a:cs typeface="+mn-ea"/>
                </a:rPr>
                <a:t>—MATLAB</a:t>
              </a:r>
              <a:r>
                <a:rPr lang="zh-CN" altLang="en-US" sz="2200" dirty="0">
                  <a:solidFill>
                    <a:srgbClr val="00156C"/>
                  </a:solidFill>
                  <a:latin typeface="+mn-ea"/>
                  <a:cs typeface="+mn-ea"/>
                </a:rPr>
                <a:t>源码</a:t>
              </a:r>
              <a:endParaRPr kumimoji="0" lang="zh-CN" altLang="en-US" sz="2200" b="0" i="0" u="none" strike="noStrike" kern="1200" cap="none" spc="0" normalizeH="0" baseline="0" noProof="0" dirty="0">
                <a:ln>
                  <a:noFill/>
                </a:ln>
                <a:solidFill>
                  <a:srgbClr val="00156C"/>
                </a:solidFill>
                <a:effectLst/>
                <a:uLnTx/>
                <a:uFillTx/>
                <a:latin typeface="+mn-ea"/>
                <a:cs typeface="+mn-ea"/>
              </a:endParaRPr>
            </a:p>
          </p:txBody>
        </p:sp>
      </p:grpSp>
      <p:sp>
        <p:nvSpPr>
          <p:cNvPr id="6" name="文本框 5">
            <a:extLst>
              <a:ext uri="{FF2B5EF4-FFF2-40B4-BE49-F238E27FC236}">
                <a16:creationId xmlns:a16="http://schemas.microsoft.com/office/drawing/2014/main" id="{BC225000-1B81-B1F0-6E1C-865CE4C3D0A2}"/>
              </a:ext>
            </a:extLst>
          </p:cNvPr>
          <p:cNvSpPr txBox="1"/>
          <p:nvPr/>
        </p:nvSpPr>
        <p:spPr>
          <a:xfrm>
            <a:off x="746757" y="1353312"/>
            <a:ext cx="4576358" cy="2031325"/>
          </a:xfrm>
          <a:prstGeom prst="rect">
            <a:avLst/>
          </a:prstGeom>
          <a:noFill/>
        </p:spPr>
        <p:txBody>
          <a:bodyPr wrap="square" rtlCol="0">
            <a:spAutoFit/>
          </a:bodyPr>
          <a:lstStyle/>
          <a:p>
            <a:r>
              <a:rPr lang="zh-CN" altLang="en-US" b="0" i="0" dirty="0">
                <a:effectLst/>
                <a:latin typeface="Times New Roman" panose="02020603050405020304" pitchFamily="18" charset="0"/>
              </a:rPr>
              <a:t>彩色图片的处理思路是将彩色图像的每个分量当做一张图片来处理，即把一张彩色图像看做红、绿、蓝三个分量上的三张图片。对每一张图片按照灰度图像进行半色调处理，然后对每一张图片进行信息分存。</a:t>
            </a:r>
            <a:r>
              <a:rPr lang="en-US" altLang="zh-CN" b="0" i="0" dirty="0">
                <a:effectLst/>
                <a:latin typeface="Times New Roman" panose="02020603050405020304" pitchFamily="18" charset="0"/>
              </a:rPr>
              <a:t>R</a:t>
            </a:r>
            <a:r>
              <a:rPr lang="zh-CN" altLang="en-US" b="0" i="0" dirty="0">
                <a:effectLst/>
                <a:latin typeface="Times New Roman" panose="02020603050405020304" pitchFamily="18" charset="0"/>
              </a:rPr>
              <a:t>、</a:t>
            </a:r>
            <a:r>
              <a:rPr lang="en-US" altLang="zh-CN" b="0" i="0" dirty="0">
                <a:effectLst/>
                <a:latin typeface="Times New Roman" panose="02020603050405020304" pitchFamily="18" charset="0"/>
              </a:rPr>
              <a:t>G</a:t>
            </a:r>
            <a:r>
              <a:rPr lang="zh-CN" altLang="en-US" b="0" i="0" dirty="0">
                <a:effectLst/>
                <a:latin typeface="Times New Roman" panose="02020603050405020304" pitchFamily="18" charset="0"/>
              </a:rPr>
              <a:t>、</a:t>
            </a:r>
            <a:r>
              <a:rPr lang="en-US" altLang="zh-CN" b="0" i="0" dirty="0">
                <a:effectLst/>
                <a:latin typeface="Times New Roman" panose="02020603050405020304" pitchFamily="18" charset="0"/>
              </a:rPr>
              <a:t>B</a:t>
            </a:r>
            <a:r>
              <a:rPr lang="zh-CN" altLang="en-US" b="0" i="0" dirty="0">
                <a:effectLst/>
                <a:latin typeface="Times New Roman" panose="02020603050405020304" pitchFamily="18" charset="0"/>
              </a:rPr>
              <a:t>分量分别分存到两张子图中，最后将得到的子图进行合并可以得到两张彩色子图。</a:t>
            </a:r>
            <a:endParaRPr lang="zh-CN" altLang="en-US" dirty="0"/>
          </a:p>
        </p:txBody>
      </p:sp>
      <p:pic>
        <p:nvPicPr>
          <p:cNvPr id="13" name="图片 12">
            <a:extLst>
              <a:ext uri="{FF2B5EF4-FFF2-40B4-BE49-F238E27FC236}">
                <a16:creationId xmlns:a16="http://schemas.microsoft.com/office/drawing/2014/main" id="{FFC71046-1A78-C4A5-B742-95F8AE67CEF4}"/>
              </a:ext>
            </a:extLst>
          </p:cNvPr>
          <p:cNvPicPr>
            <a:picLocks noChangeAspect="1"/>
          </p:cNvPicPr>
          <p:nvPr/>
        </p:nvPicPr>
        <p:blipFill>
          <a:blip r:embed="rId2"/>
          <a:stretch>
            <a:fillRect/>
          </a:stretch>
        </p:blipFill>
        <p:spPr>
          <a:xfrm>
            <a:off x="2359198" y="3553865"/>
            <a:ext cx="4596925" cy="2480159"/>
          </a:xfrm>
          <a:prstGeom prst="rect">
            <a:avLst/>
          </a:prstGeom>
        </p:spPr>
      </p:pic>
      <p:pic>
        <p:nvPicPr>
          <p:cNvPr id="25" name="图片 24">
            <a:extLst>
              <a:ext uri="{FF2B5EF4-FFF2-40B4-BE49-F238E27FC236}">
                <a16:creationId xmlns:a16="http://schemas.microsoft.com/office/drawing/2014/main" id="{A7B5CB92-B3C1-755C-B6AD-D29E3F2581A0}"/>
              </a:ext>
            </a:extLst>
          </p:cNvPr>
          <p:cNvPicPr>
            <a:picLocks noChangeAspect="1"/>
          </p:cNvPicPr>
          <p:nvPr/>
        </p:nvPicPr>
        <p:blipFill>
          <a:blip r:embed="rId3"/>
          <a:stretch>
            <a:fillRect/>
          </a:stretch>
        </p:blipFill>
        <p:spPr>
          <a:xfrm>
            <a:off x="7136606" y="550926"/>
            <a:ext cx="4255043" cy="2615335"/>
          </a:xfrm>
          <a:prstGeom prst="rect">
            <a:avLst/>
          </a:prstGeom>
        </p:spPr>
      </p:pic>
      <p:pic>
        <p:nvPicPr>
          <p:cNvPr id="31" name="图片 30">
            <a:extLst>
              <a:ext uri="{FF2B5EF4-FFF2-40B4-BE49-F238E27FC236}">
                <a16:creationId xmlns:a16="http://schemas.microsoft.com/office/drawing/2014/main" id="{57427573-7D94-0D47-6C87-64B91BC3B6A9}"/>
              </a:ext>
            </a:extLst>
          </p:cNvPr>
          <p:cNvPicPr>
            <a:picLocks noChangeAspect="1"/>
          </p:cNvPicPr>
          <p:nvPr/>
        </p:nvPicPr>
        <p:blipFill>
          <a:blip r:embed="rId4"/>
          <a:stretch>
            <a:fillRect/>
          </a:stretch>
        </p:blipFill>
        <p:spPr>
          <a:xfrm>
            <a:off x="7123689" y="3092227"/>
            <a:ext cx="4478437" cy="3214847"/>
          </a:xfrm>
          <a:prstGeom prst="rect">
            <a:avLst/>
          </a:prstGeom>
        </p:spPr>
      </p:pic>
      <p:sp>
        <p:nvSpPr>
          <p:cNvPr id="32" name="文本框 31">
            <a:extLst>
              <a:ext uri="{FF2B5EF4-FFF2-40B4-BE49-F238E27FC236}">
                <a16:creationId xmlns:a16="http://schemas.microsoft.com/office/drawing/2014/main" id="{2EFA23A8-2A8C-07E1-EB2F-E615260BCE4F}"/>
              </a:ext>
            </a:extLst>
          </p:cNvPr>
          <p:cNvSpPr txBox="1"/>
          <p:nvPr/>
        </p:nvSpPr>
        <p:spPr>
          <a:xfrm>
            <a:off x="707718" y="3941196"/>
            <a:ext cx="1338828" cy="369332"/>
          </a:xfrm>
          <a:prstGeom prst="rect">
            <a:avLst/>
          </a:prstGeom>
          <a:noFill/>
        </p:spPr>
        <p:txBody>
          <a:bodyPr wrap="none" rtlCol="0">
            <a:spAutoFit/>
          </a:bodyPr>
          <a:lstStyle/>
          <a:p>
            <a:r>
              <a:rPr lang="zh-CN" altLang="en-US" dirty="0"/>
              <a:t>整体流程：</a:t>
            </a:r>
          </a:p>
        </p:txBody>
      </p:sp>
      <p:grpSp>
        <p:nvGrpSpPr>
          <p:cNvPr id="8" name="组合 7">
            <a:extLst>
              <a:ext uri="{FF2B5EF4-FFF2-40B4-BE49-F238E27FC236}">
                <a16:creationId xmlns:a16="http://schemas.microsoft.com/office/drawing/2014/main" id="{8651F5A5-1E14-5D6A-AA25-C8D9561C5C7F}"/>
              </a:ext>
            </a:extLst>
          </p:cNvPr>
          <p:cNvGrpSpPr/>
          <p:nvPr/>
        </p:nvGrpSpPr>
        <p:grpSpPr>
          <a:xfrm>
            <a:off x="274736" y="6424556"/>
            <a:ext cx="7363462" cy="384854"/>
            <a:chOff x="-266928" y="6454146"/>
            <a:chExt cx="7363462" cy="384854"/>
          </a:xfrm>
        </p:grpSpPr>
        <p:sp>
          <p:nvSpPr>
            <p:cNvPr id="10" name="箭头: 五边形 9">
              <a:extLst>
                <a:ext uri="{FF2B5EF4-FFF2-40B4-BE49-F238E27FC236}">
                  <a16:creationId xmlns:a16="http://schemas.microsoft.com/office/drawing/2014/main" id="{94B69B0C-B47D-2E32-A3A2-C23BD71B3574}"/>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11" name="组合 10">
              <a:extLst>
                <a:ext uri="{FF2B5EF4-FFF2-40B4-BE49-F238E27FC236}">
                  <a16:creationId xmlns:a16="http://schemas.microsoft.com/office/drawing/2014/main" id="{0E751C90-00B2-DA6D-22AF-7198CB4B567C}"/>
                </a:ext>
              </a:extLst>
            </p:cNvPr>
            <p:cNvGrpSpPr/>
            <p:nvPr/>
          </p:nvGrpSpPr>
          <p:grpSpPr>
            <a:xfrm>
              <a:off x="-266928" y="6454146"/>
              <a:ext cx="7363462" cy="377491"/>
              <a:chOff x="2954357" y="299983"/>
              <a:chExt cx="7363462" cy="377491"/>
            </a:xfrm>
          </p:grpSpPr>
          <p:sp>
            <p:nvSpPr>
              <p:cNvPr id="12" name="文本框 11">
                <a:extLst>
                  <a:ext uri="{FF2B5EF4-FFF2-40B4-BE49-F238E27FC236}">
                    <a16:creationId xmlns:a16="http://schemas.microsoft.com/office/drawing/2014/main" id="{2DB7FD64-2168-BFB4-B184-73039F71EF76}"/>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14" name="文本框 13">
                <a:extLst>
                  <a:ext uri="{FF2B5EF4-FFF2-40B4-BE49-F238E27FC236}">
                    <a16:creationId xmlns:a16="http://schemas.microsoft.com/office/drawing/2014/main" id="{DAAEBEA6-8249-03FC-E51B-9F605DBB68FF}"/>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26" name="文本框 25">
                <a:extLst>
                  <a:ext uri="{FF2B5EF4-FFF2-40B4-BE49-F238E27FC236}">
                    <a16:creationId xmlns:a16="http://schemas.microsoft.com/office/drawing/2014/main" id="{4B994343-9E5C-1C0C-6D5A-94BB1E7A4737}"/>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7" name="文本框 26">
                <a:extLst>
                  <a:ext uri="{FF2B5EF4-FFF2-40B4-BE49-F238E27FC236}">
                    <a16:creationId xmlns:a16="http://schemas.microsoft.com/office/drawing/2014/main" id="{D20EF5D4-1398-68DC-A7EF-33E5ED64E0E2}"/>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8" name="文本框 27">
                <a:extLst>
                  <a:ext uri="{FF2B5EF4-FFF2-40B4-BE49-F238E27FC236}">
                    <a16:creationId xmlns:a16="http://schemas.microsoft.com/office/drawing/2014/main" id="{E7A1B7D1-9B1E-D686-6D03-8068FFF74326}"/>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33" name="直接连接符 32">
                <a:extLst>
                  <a:ext uri="{FF2B5EF4-FFF2-40B4-BE49-F238E27FC236}">
                    <a16:creationId xmlns:a16="http://schemas.microsoft.com/office/drawing/2014/main" id="{54F597C3-B5DB-B256-A5BE-B7B4D6F86A3D}"/>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659C384-01BC-DF32-77CD-987D9B5B25A4}"/>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9806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99231" y="337393"/>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7" name="组合 6"/>
          <p:cNvGrpSpPr/>
          <p:nvPr/>
        </p:nvGrpSpPr>
        <p:grpSpPr>
          <a:xfrm>
            <a:off x="707718" y="813975"/>
            <a:ext cx="3828219" cy="429895"/>
            <a:chOff x="707718" y="813975"/>
            <a:chExt cx="3828219"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558" y="813975"/>
              <a:ext cx="3694379"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实验结果</a:t>
              </a:r>
            </a:p>
          </p:txBody>
        </p:sp>
      </p:grpSp>
      <p:sp>
        <p:nvSpPr>
          <p:cNvPr id="2" name="文本框 1"/>
          <p:cNvSpPr txBox="1"/>
          <p:nvPr/>
        </p:nvSpPr>
        <p:spPr>
          <a:xfrm>
            <a:off x="5151937" y="4167130"/>
            <a:ext cx="782320" cy="465455"/>
          </a:xfrm>
          <a:prstGeom prst="rect">
            <a:avLst/>
          </a:prstGeom>
          <a:noFill/>
        </p:spPr>
        <p:txBody>
          <a:bodyPr wrap="square" rtlCol="0">
            <a:noAutofit/>
          </a:bodyPr>
          <a:lstStyle/>
          <a:p>
            <a:r>
              <a:rPr lang="zh-CN" altLang="en-US" sz="2000" dirty="0">
                <a:solidFill>
                  <a:schemeClr val="bg1"/>
                </a:solidFill>
              </a:rPr>
              <a:t>原图</a:t>
            </a:r>
          </a:p>
        </p:txBody>
      </p:sp>
      <p:sp>
        <p:nvSpPr>
          <p:cNvPr id="10" name="文本框 9"/>
          <p:cNvSpPr txBox="1"/>
          <p:nvPr/>
        </p:nvSpPr>
        <p:spPr>
          <a:xfrm>
            <a:off x="5252085" y="3881755"/>
            <a:ext cx="782320" cy="465455"/>
          </a:xfrm>
          <a:prstGeom prst="rect">
            <a:avLst/>
          </a:prstGeom>
          <a:noFill/>
        </p:spPr>
        <p:txBody>
          <a:bodyPr wrap="square" rtlCol="0">
            <a:noAutofit/>
          </a:bodyPr>
          <a:lstStyle/>
          <a:p>
            <a:r>
              <a:rPr lang="zh-CN" altLang="en-US" sz="2000" dirty="0">
                <a:solidFill>
                  <a:schemeClr val="bg1"/>
                </a:solidFill>
              </a:rPr>
              <a:t>子图</a:t>
            </a:r>
          </a:p>
        </p:txBody>
      </p:sp>
      <p:sp>
        <p:nvSpPr>
          <p:cNvPr id="11" name="文本框 10"/>
          <p:cNvSpPr txBox="1"/>
          <p:nvPr/>
        </p:nvSpPr>
        <p:spPr>
          <a:xfrm>
            <a:off x="6240145" y="3688715"/>
            <a:ext cx="831850" cy="465455"/>
          </a:xfrm>
          <a:prstGeom prst="rect">
            <a:avLst/>
          </a:prstGeom>
          <a:noFill/>
        </p:spPr>
        <p:txBody>
          <a:bodyPr wrap="square" rtlCol="0">
            <a:noAutofit/>
          </a:bodyPr>
          <a:lstStyle/>
          <a:p>
            <a:r>
              <a:rPr lang="zh-CN" altLang="en-US" sz="2000" dirty="0">
                <a:solidFill>
                  <a:schemeClr val="bg1"/>
                </a:solidFill>
              </a:rPr>
              <a:t>叠加原</a:t>
            </a:r>
          </a:p>
        </p:txBody>
      </p:sp>
      <p:sp>
        <p:nvSpPr>
          <p:cNvPr id="14" name="文本框 13">
            <a:extLst>
              <a:ext uri="{FF2B5EF4-FFF2-40B4-BE49-F238E27FC236}">
                <a16:creationId xmlns:a16="http://schemas.microsoft.com/office/drawing/2014/main" id="{311FE9AD-432C-701A-E325-2700CCE5B497}"/>
              </a:ext>
            </a:extLst>
          </p:cNvPr>
          <p:cNvSpPr txBox="1"/>
          <p:nvPr/>
        </p:nvSpPr>
        <p:spPr>
          <a:xfrm>
            <a:off x="1047846" y="1382655"/>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原始图像</a:t>
            </a:r>
          </a:p>
        </p:txBody>
      </p:sp>
      <p:pic>
        <p:nvPicPr>
          <p:cNvPr id="16" name="图形 15">
            <a:extLst>
              <a:ext uri="{FF2B5EF4-FFF2-40B4-BE49-F238E27FC236}">
                <a16:creationId xmlns:a16="http://schemas.microsoft.com/office/drawing/2014/main" id="{EF01F802-D2FB-605A-1B4B-B0023FFE7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120" y="1456415"/>
            <a:ext cx="355635" cy="309796"/>
          </a:xfrm>
          <a:prstGeom prst="rect">
            <a:avLst/>
          </a:prstGeom>
        </p:spPr>
      </p:pic>
      <p:sp>
        <p:nvSpPr>
          <p:cNvPr id="18" name="文本框 17">
            <a:extLst>
              <a:ext uri="{FF2B5EF4-FFF2-40B4-BE49-F238E27FC236}">
                <a16:creationId xmlns:a16="http://schemas.microsoft.com/office/drawing/2014/main" id="{8B29796D-A479-C235-61ED-0D3E9B0D306A}"/>
              </a:ext>
            </a:extLst>
          </p:cNvPr>
          <p:cNvSpPr txBox="1"/>
          <p:nvPr/>
        </p:nvSpPr>
        <p:spPr>
          <a:xfrm>
            <a:off x="1109732" y="3355854"/>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半色调化</a:t>
            </a:r>
          </a:p>
        </p:txBody>
      </p:sp>
      <p:pic>
        <p:nvPicPr>
          <p:cNvPr id="20" name="图形 19">
            <a:extLst>
              <a:ext uri="{FF2B5EF4-FFF2-40B4-BE49-F238E27FC236}">
                <a16:creationId xmlns:a16="http://schemas.microsoft.com/office/drawing/2014/main" id="{5F151811-EBDE-3F5D-8174-123D84A8841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6121" y="3445288"/>
            <a:ext cx="355635" cy="309796"/>
          </a:xfrm>
          <a:prstGeom prst="rect">
            <a:avLst/>
          </a:prstGeom>
        </p:spPr>
      </p:pic>
      <p:sp>
        <p:nvSpPr>
          <p:cNvPr id="25" name="文本框 24">
            <a:extLst>
              <a:ext uri="{FF2B5EF4-FFF2-40B4-BE49-F238E27FC236}">
                <a16:creationId xmlns:a16="http://schemas.microsoft.com/office/drawing/2014/main" id="{FCEFACF0-1D36-E34C-AC4F-814C0716CE64}"/>
              </a:ext>
            </a:extLst>
          </p:cNvPr>
          <p:cNvSpPr txBox="1"/>
          <p:nvPr/>
        </p:nvSpPr>
        <p:spPr>
          <a:xfrm>
            <a:off x="5985836" y="353601"/>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子图</a:t>
            </a:r>
            <a:r>
              <a:rPr lang="en-US" altLang="zh-CN" sz="1600" spc="300" dirty="0">
                <a:solidFill>
                  <a:srgbClr val="122E66"/>
                </a:solidFill>
                <a:latin typeface="思源黑体 CN Bold"/>
                <a:ea typeface="思源宋体 CN" panose="02020400000000000000" pitchFamily="18" charset="-122"/>
                <a:cs typeface="+mn-ea"/>
                <a:sym typeface="+mn-lt"/>
              </a:rPr>
              <a:t>1</a:t>
            </a:r>
            <a:endParaRPr lang="zh-CN" altLang="en-US" sz="1600" spc="300" dirty="0">
              <a:solidFill>
                <a:srgbClr val="122E66"/>
              </a:solidFill>
              <a:latin typeface="思源黑体 CN Bold"/>
              <a:ea typeface="思源宋体 CN" panose="02020400000000000000" pitchFamily="18" charset="-122"/>
              <a:cs typeface="+mn-ea"/>
              <a:sym typeface="+mn-lt"/>
            </a:endParaRPr>
          </a:p>
        </p:txBody>
      </p:sp>
      <p:sp>
        <p:nvSpPr>
          <p:cNvPr id="26" name="文本框 25">
            <a:extLst>
              <a:ext uri="{FF2B5EF4-FFF2-40B4-BE49-F238E27FC236}">
                <a16:creationId xmlns:a16="http://schemas.microsoft.com/office/drawing/2014/main" id="{DA65F62E-A2EA-BC8A-A7A0-0B5835CBD571}"/>
              </a:ext>
            </a:extLst>
          </p:cNvPr>
          <p:cNvSpPr txBox="1"/>
          <p:nvPr/>
        </p:nvSpPr>
        <p:spPr>
          <a:xfrm>
            <a:off x="5934257" y="2218981"/>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子图</a:t>
            </a:r>
            <a:r>
              <a:rPr lang="en-US" altLang="zh-CN" sz="1600" spc="300" dirty="0">
                <a:solidFill>
                  <a:srgbClr val="122E66"/>
                </a:solidFill>
                <a:latin typeface="思源黑体 CN Bold"/>
                <a:ea typeface="思源宋体 CN" panose="02020400000000000000" pitchFamily="18" charset="-122"/>
                <a:cs typeface="+mn-ea"/>
                <a:sym typeface="+mn-lt"/>
              </a:rPr>
              <a:t>2</a:t>
            </a:r>
            <a:endParaRPr lang="zh-CN" altLang="en-US" sz="1600" spc="300" dirty="0">
              <a:solidFill>
                <a:srgbClr val="122E66"/>
              </a:solidFill>
              <a:latin typeface="思源黑体 CN Bold"/>
              <a:ea typeface="思源宋体 CN" panose="02020400000000000000" pitchFamily="18" charset="-122"/>
              <a:cs typeface="+mn-ea"/>
              <a:sym typeface="+mn-lt"/>
            </a:endParaRPr>
          </a:p>
        </p:txBody>
      </p:sp>
      <p:sp>
        <p:nvSpPr>
          <p:cNvPr id="27" name="文本框 26">
            <a:extLst>
              <a:ext uri="{FF2B5EF4-FFF2-40B4-BE49-F238E27FC236}">
                <a16:creationId xmlns:a16="http://schemas.microsoft.com/office/drawing/2014/main" id="{BEAAE65E-3AD3-342B-EBE3-363EB20366F0}"/>
              </a:ext>
            </a:extLst>
          </p:cNvPr>
          <p:cNvSpPr txBox="1"/>
          <p:nvPr/>
        </p:nvSpPr>
        <p:spPr>
          <a:xfrm>
            <a:off x="5985836" y="4092354"/>
            <a:ext cx="3396916" cy="422295"/>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还原图</a:t>
            </a:r>
          </a:p>
        </p:txBody>
      </p:sp>
      <p:pic>
        <p:nvPicPr>
          <p:cNvPr id="28" name="图形 27">
            <a:extLst>
              <a:ext uri="{FF2B5EF4-FFF2-40B4-BE49-F238E27FC236}">
                <a16:creationId xmlns:a16="http://schemas.microsoft.com/office/drawing/2014/main" id="{75D053C3-57CB-0F4F-8574-0E7186B605B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547" y="424642"/>
            <a:ext cx="355635" cy="309796"/>
          </a:xfrm>
          <a:prstGeom prst="rect">
            <a:avLst/>
          </a:prstGeom>
        </p:spPr>
      </p:pic>
      <p:pic>
        <p:nvPicPr>
          <p:cNvPr id="31" name="图形 30">
            <a:extLst>
              <a:ext uri="{FF2B5EF4-FFF2-40B4-BE49-F238E27FC236}">
                <a16:creationId xmlns:a16="http://schemas.microsoft.com/office/drawing/2014/main" id="{6B9A8975-4929-8969-F65D-BFC471534F5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8770" y="2298296"/>
            <a:ext cx="355635" cy="309796"/>
          </a:xfrm>
          <a:prstGeom prst="rect">
            <a:avLst/>
          </a:prstGeom>
        </p:spPr>
      </p:pic>
      <p:pic>
        <p:nvPicPr>
          <p:cNvPr id="32" name="图形 31">
            <a:extLst>
              <a:ext uri="{FF2B5EF4-FFF2-40B4-BE49-F238E27FC236}">
                <a16:creationId xmlns:a16="http://schemas.microsoft.com/office/drawing/2014/main" id="{C5250B57-C7B6-F260-62D0-3965D25B72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6640" y="4148603"/>
            <a:ext cx="355635" cy="309796"/>
          </a:xfrm>
          <a:prstGeom prst="rect">
            <a:avLst/>
          </a:prstGeom>
        </p:spPr>
      </p:pic>
      <p:pic>
        <p:nvPicPr>
          <p:cNvPr id="6" name="图片 5">
            <a:extLst>
              <a:ext uri="{FF2B5EF4-FFF2-40B4-BE49-F238E27FC236}">
                <a16:creationId xmlns:a16="http://schemas.microsoft.com/office/drawing/2014/main" id="{FAB0E375-8F94-E9A0-994E-D35E1786EE2D}"/>
              </a:ext>
            </a:extLst>
          </p:cNvPr>
          <p:cNvPicPr>
            <a:picLocks noChangeAspect="1"/>
          </p:cNvPicPr>
          <p:nvPr/>
        </p:nvPicPr>
        <p:blipFill>
          <a:blip r:embed="rId4"/>
          <a:stretch>
            <a:fillRect/>
          </a:stretch>
        </p:blipFill>
        <p:spPr>
          <a:xfrm>
            <a:off x="2106741" y="1515616"/>
            <a:ext cx="2020852" cy="1934067"/>
          </a:xfrm>
          <a:prstGeom prst="rect">
            <a:avLst/>
          </a:prstGeom>
        </p:spPr>
      </p:pic>
      <p:pic>
        <p:nvPicPr>
          <p:cNvPr id="15" name="图片 14">
            <a:extLst>
              <a:ext uri="{FF2B5EF4-FFF2-40B4-BE49-F238E27FC236}">
                <a16:creationId xmlns:a16="http://schemas.microsoft.com/office/drawing/2014/main" id="{E66347D1-63AF-BCC3-9B87-EA3F796E6DF6}"/>
              </a:ext>
            </a:extLst>
          </p:cNvPr>
          <p:cNvPicPr>
            <a:picLocks noChangeAspect="1"/>
          </p:cNvPicPr>
          <p:nvPr/>
        </p:nvPicPr>
        <p:blipFill>
          <a:blip r:embed="rId5"/>
          <a:stretch>
            <a:fillRect/>
          </a:stretch>
        </p:blipFill>
        <p:spPr>
          <a:xfrm>
            <a:off x="576636" y="4051015"/>
            <a:ext cx="4575301" cy="1392483"/>
          </a:xfrm>
          <a:prstGeom prst="rect">
            <a:avLst/>
          </a:prstGeom>
        </p:spPr>
      </p:pic>
      <p:pic>
        <p:nvPicPr>
          <p:cNvPr id="22" name="图片 21">
            <a:extLst>
              <a:ext uri="{FF2B5EF4-FFF2-40B4-BE49-F238E27FC236}">
                <a16:creationId xmlns:a16="http://schemas.microsoft.com/office/drawing/2014/main" id="{89DB9152-8EA7-4C09-D768-3D26EE8ED2FF}"/>
              </a:ext>
            </a:extLst>
          </p:cNvPr>
          <p:cNvPicPr>
            <a:picLocks noChangeAspect="1"/>
          </p:cNvPicPr>
          <p:nvPr/>
        </p:nvPicPr>
        <p:blipFill>
          <a:blip r:embed="rId6"/>
          <a:stretch>
            <a:fillRect/>
          </a:stretch>
        </p:blipFill>
        <p:spPr>
          <a:xfrm>
            <a:off x="6240144" y="864934"/>
            <a:ext cx="4569399" cy="1336333"/>
          </a:xfrm>
          <a:prstGeom prst="rect">
            <a:avLst/>
          </a:prstGeom>
        </p:spPr>
      </p:pic>
      <p:pic>
        <p:nvPicPr>
          <p:cNvPr id="33" name="图片 32">
            <a:extLst>
              <a:ext uri="{FF2B5EF4-FFF2-40B4-BE49-F238E27FC236}">
                <a16:creationId xmlns:a16="http://schemas.microsoft.com/office/drawing/2014/main" id="{56702820-4297-F36F-4A78-BB71F94DA8B3}"/>
              </a:ext>
            </a:extLst>
          </p:cNvPr>
          <p:cNvPicPr>
            <a:picLocks noChangeAspect="1"/>
          </p:cNvPicPr>
          <p:nvPr/>
        </p:nvPicPr>
        <p:blipFill>
          <a:blip r:embed="rId7"/>
          <a:stretch>
            <a:fillRect/>
          </a:stretch>
        </p:blipFill>
        <p:spPr>
          <a:xfrm>
            <a:off x="6143923" y="2637734"/>
            <a:ext cx="4828269" cy="1529396"/>
          </a:xfrm>
          <a:prstGeom prst="rect">
            <a:avLst/>
          </a:prstGeom>
        </p:spPr>
      </p:pic>
      <p:pic>
        <p:nvPicPr>
          <p:cNvPr id="37" name="图片 36">
            <a:extLst>
              <a:ext uri="{FF2B5EF4-FFF2-40B4-BE49-F238E27FC236}">
                <a16:creationId xmlns:a16="http://schemas.microsoft.com/office/drawing/2014/main" id="{F30C7D96-196A-8797-70EB-07BFA25E982D}"/>
              </a:ext>
            </a:extLst>
          </p:cNvPr>
          <p:cNvPicPr>
            <a:picLocks noChangeAspect="1"/>
          </p:cNvPicPr>
          <p:nvPr/>
        </p:nvPicPr>
        <p:blipFill>
          <a:blip r:embed="rId8"/>
          <a:stretch>
            <a:fillRect/>
          </a:stretch>
        </p:blipFill>
        <p:spPr>
          <a:xfrm>
            <a:off x="6049208" y="4508968"/>
            <a:ext cx="5054221" cy="1477526"/>
          </a:xfrm>
          <a:prstGeom prst="rect">
            <a:avLst/>
          </a:prstGeom>
        </p:spPr>
      </p:pic>
      <p:grpSp>
        <p:nvGrpSpPr>
          <p:cNvPr id="3" name="组合 2">
            <a:extLst>
              <a:ext uri="{FF2B5EF4-FFF2-40B4-BE49-F238E27FC236}">
                <a16:creationId xmlns:a16="http://schemas.microsoft.com/office/drawing/2014/main" id="{415CB63B-F253-9480-91F4-91BA9386A689}"/>
              </a:ext>
            </a:extLst>
          </p:cNvPr>
          <p:cNvGrpSpPr/>
          <p:nvPr/>
        </p:nvGrpSpPr>
        <p:grpSpPr>
          <a:xfrm>
            <a:off x="274736" y="6424556"/>
            <a:ext cx="7363462" cy="384854"/>
            <a:chOff x="-266928" y="6454146"/>
            <a:chExt cx="7363462" cy="384854"/>
          </a:xfrm>
        </p:grpSpPr>
        <p:sp>
          <p:nvSpPr>
            <p:cNvPr id="8" name="箭头: 五边形 7">
              <a:extLst>
                <a:ext uri="{FF2B5EF4-FFF2-40B4-BE49-F238E27FC236}">
                  <a16:creationId xmlns:a16="http://schemas.microsoft.com/office/drawing/2014/main" id="{7CE0B571-0CF0-1505-2BC3-995EA4B73790}"/>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12" name="组合 11">
              <a:extLst>
                <a:ext uri="{FF2B5EF4-FFF2-40B4-BE49-F238E27FC236}">
                  <a16:creationId xmlns:a16="http://schemas.microsoft.com/office/drawing/2014/main" id="{32EC40D1-1115-09BA-7B5F-4755354CB235}"/>
                </a:ext>
              </a:extLst>
            </p:cNvPr>
            <p:cNvGrpSpPr/>
            <p:nvPr/>
          </p:nvGrpSpPr>
          <p:grpSpPr>
            <a:xfrm>
              <a:off x="-266928" y="6454146"/>
              <a:ext cx="7363462" cy="377491"/>
              <a:chOff x="2954357" y="299983"/>
              <a:chExt cx="7363462" cy="377491"/>
            </a:xfrm>
          </p:grpSpPr>
          <p:sp>
            <p:nvSpPr>
              <p:cNvPr id="13" name="文本框 12">
                <a:extLst>
                  <a:ext uri="{FF2B5EF4-FFF2-40B4-BE49-F238E27FC236}">
                    <a16:creationId xmlns:a16="http://schemas.microsoft.com/office/drawing/2014/main" id="{A5D843A0-ABDF-B99A-2585-14521744346A}"/>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17" name="文本框 16">
                <a:extLst>
                  <a:ext uri="{FF2B5EF4-FFF2-40B4-BE49-F238E27FC236}">
                    <a16:creationId xmlns:a16="http://schemas.microsoft.com/office/drawing/2014/main" id="{BC3B0812-3E9E-AA39-DD9F-033A4EA207CC}"/>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9" name="文本框 18">
                <a:extLst>
                  <a:ext uri="{FF2B5EF4-FFF2-40B4-BE49-F238E27FC236}">
                    <a16:creationId xmlns:a16="http://schemas.microsoft.com/office/drawing/2014/main" id="{5C47B6FA-070C-2836-7E9E-3865A6CECAB2}"/>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1" name="文本框 20">
                <a:extLst>
                  <a:ext uri="{FF2B5EF4-FFF2-40B4-BE49-F238E27FC236}">
                    <a16:creationId xmlns:a16="http://schemas.microsoft.com/office/drawing/2014/main" id="{823F3E58-316D-076A-448E-2F6180399C67}"/>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3" name="文本框 22">
                <a:extLst>
                  <a:ext uri="{FF2B5EF4-FFF2-40B4-BE49-F238E27FC236}">
                    <a16:creationId xmlns:a16="http://schemas.microsoft.com/office/drawing/2014/main" id="{CFE480F0-4AFF-D2D5-A51A-B949A6751D0E}"/>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24" name="直接连接符 23">
                <a:extLst>
                  <a:ext uri="{FF2B5EF4-FFF2-40B4-BE49-F238E27FC236}">
                    <a16:creationId xmlns:a16="http://schemas.microsoft.com/office/drawing/2014/main" id="{DB4AD49E-AD83-E3FE-1C72-09ECE826D2CD}"/>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E9CFCF8-5680-B9C9-ED68-A9E72C0FB6AA}"/>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9163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960642" y="2497257"/>
            <a:ext cx="8323142" cy="1816661"/>
            <a:chOff x="2377440" y="2692400"/>
            <a:chExt cx="2741369" cy="589280"/>
          </a:xfrm>
        </p:grpSpPr>
        <p:sp>
          <p:nvSpPr>
            <p:cNvPr id="26" name="矩形: 圆角 25"/>
            <p:cNvSpPr/>
            <p:nvPr/>
          </p:nvSpPr>
          <p:spPr>
            <a:xfrm>
              <a:off x="2377440" y="2692400"/>
              <a:ext cx="2741369" cy="589280"/>
            </a:xfrm>
            <a:prstGeom prst="roundRect">
              <a:avLst>
                <a:gd name="adj" fmla="val 35632"/>
              </a:avLst>
            </a:prstGeom>
            <a:solidFill>
              <a:schemeClr val="bg1">
                <a:lumMod val="95000"/>
              </a:schemeClr>
            </a:solidFill>
            <a:ln>
              <a:noFill/>
            </a:ln>
            <a:effectLst>
              <a:outerShdw blurRad="38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sp>
          <p:nvSpPr>
            <p:cNvPr id="28" name="文本框 27"/>
            <p:cNvSpPr txBox="1"/>
            <p:nvPr/>
          </p:nvSpPr>
          <p:spPr>
            <a:xfrm>
              <a:off x="3168856" y="2905175"/>
              <a:ext cx="1811223" cy="189294"/>
            </a:xfrm>
            <a:prstGeom prst="rect">
              <a:avLst/>
            </a:prstGeom>
            <a:noFill/>
          </p:spPr>
          <p:txBody>
            <a:bodyPr wrap="square" rtlCol="0">
              <a:spAutoFit/>
            </a:bodyPr>
            <a:lstStyle/>
            <a:p>
              <a:r>
                <a:rPr lang="zh-CN" altLang="en-US" sz="3200" spc="600" dirty="0">
                  <a:solidFill>
                    <a:srgbClr val="122E66"/>
                  </a:solidFill>
                  <a:latin typeface="思源黑体 CN Heavy" panose="020B0A00000000000000" pitchFamily="34" charset="-122"/>
                  <a:ea typeface="思源黑体 CN Heavy" panose="020B0A00000000000000" pitchFamily="34" charset="-122"/>
                  <a:cs typeface="+mn-ea"/>
                </a:rPr>
                <a:t>(t,n)门限秘密共享方案</a:t>
              </a:r>
            </a:p>
          </p:txBody>
        </p:sp>
      </p:grpSp>
      <p:sp>
        <p:nvSpPr>
          <p:cNvPr id="34" name="文本框 33"/>
          <p:cNvSpPr txBox="1"/>
          <p:nvPr/>
        </p:nvSpPr>
        <p:spPr>
          <a:xfrm>
            <a:off x="1960642" y="2121849"/>
            <a:ext cx="2587647" cy="2646878"/>
          </a:xfrm>
          <a:prstGeom prst="rect">
            <a:avLst/>
          </a:prstGeom>
          <a:noFill/>
          <a:ln>
            <a:noFill/>
          </a:ln>
        </p:spPr>
        <p:txBody>
          <a:bodyPr wrap="square" rtlCol="0">
            <a:spAutoFit/>
          </a:bodyPr>
          <a:lstStyle/>
          <a:p>
            <a:r>
              <a:rPr lang="en-US" altLang="zh-CN" sz="16600" dirty="0">
                <a:solidFill>
                  <a:schemeClr val="bg1">
                    <a:lumMod val="85000"/>
                    <a:alpha val="62000"/>
                  </a:schemeClr>
                </a:solidFill>
                <a:latin typeface="Impact" panose="020B0806030902050204" pitchFamily="34" charset="0"/>
                <a:cs typeface="+mn-ea"/>
              </a:rPr>
              <a:t>02</a:t>
            </a:r>
            <a:endParaRPr lang="zh-CN" altLang="en-US" sz="16600" dirty="0">
              <a:solidFill>
                <a:schemeClr val="bg1">
                  <a:lumMod val="85000"/>
                  <a:alpha val="62000"/>
                </a:schemeClr>
              </a:solidFill>
              <a:latin typeface="Impact" panose="020B0806030902050204" pitchFamily="34" charset="0"/>
              <a:cs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323639"/>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2" name="组合 1"/>
          <p:cNvGrpSpPr/>
          <p:nvPr/>
        </p:nvGrpSpPr>
        <p:grpSpPr>
          <a:xfrm>
            <a:off x="92491" y="6443176"/>
            <a:ext cx="7306303" cy="378301"/>
            <a:chOff x="-209769" y="6453336"/>
            <a:chExt cx="7306303" cy="378301"/>
          </a:xfrm>
        </p:grpSpPr>
        <p:sp>
          <p:nvSpPr>
            <p:cNvPr id="3" name="箭头: 五边形 2"/>
            <p:cNvSpPr/>
            <p:nvPr/>
          </p:nvSpPr>
          <p:spPr>
            <a:xfrm>
              <a:off x="1845586" y="645333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5" name="组合 14"/>
            <p:cNvGrpSpPr/>
            <p:nvPr/>
          </p:nvGrpSpPr>
          <p:grpSpPr>
            <a:xfrm>
              <a:off x="-209769" y="6493083"/>
              <a:ext cx="7306303" cy="338554"/>
              <a:chOff x="3011516" y="338920"/>
              <a:chExt cx="7306303" cy="338554"/>
            </a:xfrm>
          </p:grpSpPr>
          <p:sp>
            <p:nvSpPr>
              <p:cNvPr id="16" name="文本框 15"/>
              <p:cNvSpPr txBox="1"/>
              <p:nvPr/>
            </p:nvSpPr>
            <p:spPr>
              <a:xfrm>
                <a:off x="5124161" y="338920"/>
                <a:ext cx="1275080" cy="337185"/>
              </a:xfrm>
              <a:prstGeom prst="rect">
                <a:avLst/>
              </a:prstGeom>
              <a:noFill/>
            </p:spPr>
            <p:txBody>
              <a:bodyPr wrap="square" rtlCol="0">
                <a:spAutoFit/>
              </a:bodyPr>
              <a:lstStyle/>
              <a:p>
                <a:pPr algn="l"/>
                <a:r>
                  <a:rPr lang="zh-CN" altLang="en-US" sz="1600" b="1" dirty="0">
                    <a:solidFill>
                      <a:schemeClr val="bg1"/>
                    </a:solidFill>
                    <a:latin typeface="+mn-ea"/>
                    <a:cs typeface="+mn-ea"/>
                  </a:rPr>
                  <a:t>(t,n)门限</a:t>
                </a:r>
              </a:p>
            </p:txBody>
          </p:sp>
          <p:sp>
            <p:nvSpPr>
              <p:cNvPr id="17" name="文本框 16"/>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8" name="文本框 17"/>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9" name="文本框 18"/>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0" name="文本框 19"/>
              <p:cNvSpPr txBox="1"/>
              <p:nvPr/>
            </p:nvSpPr>
            <p:spPr>
              <a:xfrm>
                <a:off x="3011516" y="340190"/>
                <a:ext cx="1837690" cy="337185"/>
              </a:xfrm>
              <a:prstGeom prst="rect">
                <a:avLst/>
              </a:prstGeom>
              <a:noFill/>
            </p:spPr>
            <p:txBody>
              <a:bodyPr wrap="square" rtlCol="0">
                <a:spAutoFit/>
              </a:bodyPr>
              <a:lstStyle/>
              <a:p>
                <a:r>
                  <a:rPr lang="zh-CN" altLang="en-US" sz="1600" b="1" dirty="0">
                    <a:solidFill>
                      <a:srgbClr val="A6A6A6"/>
                    </a:solidFill>
                    <a:latin typeface="+mn-ea"/>
                    <a:cs typeface="+mn-ea"/>
                  </a:rPr>
                  <a:t>可视密钥分享方案</a:t>
                </a:r>
              </a:p>
            </p:txBody>
          </p:sp>
          <p:cxnSp>
            <p:nvCxnSpPr>
              <p:cNvPr id="21" name="直接连接符 20"/>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 name="组合 6"/>
          <p:cNvGrpSpPr/>
          <p:nvPr/>
        </p:nvGrpSpPr>
        <p:grpSpPr>
          <a:xfrm>
            <a:off x="707718" y="663501"/>
            <a:ext cx="4619625" cy="429895"/>
            <a:chOff x="707718" y="813975"/>
            <a:chExt cx="4619625"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703" y="813975"/>
              <a:ext cx="4485640"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(t,n)门限秘密共享方案</a:t>
              </a:r>
              <a:r>
                <a:rPr kumimoji="0" lang="en-US" altLang="zh-CN" sz="2200" b="0" i="0" u="none" strike="noStrike" kern="1200" cap="none" spc="0" normalizeH="0" baseline="0" noProof="0" dirty="0">
                  <a:ln>
                    <a:noFill/>
                  </a:ln>
                  <a:solidFill>
                    <a:srgbClr val="00156C"/>
                  </a:solidFill>
                  <a:effectLst/>
                  <a:uLnTx/>
                  <a:uFillTx/>
                  <a:latin typeface="+mn-ea"/>
                  <a:cs typeface="+mn-ea"/>
                </a:rPr>
                <a:t>-</a:t>
              </a:r>
              <a:r>
                <a:rPr kumimoji="0" lang="zh-CN" altLang="en-US" sz="2200" b="0" i="0" u="none" strike="noStrike" kern="1200" cap="none" spc="0" normalizeH="0" baseline="0" noProof="0" dirty="0">
                  <a:ln>
                    <a:noFill/>
                  </a:ln>
                  <a:solidFill>
                    <a:srgbClr val="00156C"/>
                  </a:solidFill>
                  <a:effectLst/>
                  <a:uLnTx/>
                  <a:uFillTx/>
                  <a:latin typeface="+mn-ea"/>
                  <a:cs typeface="+mn-ea"/>
                </a:rPr>
                <a:t>实验原理</a:t>
              </a:r>
            </a:p>
          </p:txBody>
        </p:sp>
      </p:grpSp>
      <p:grpSp>
        <p:nvGrpSpPr>
          <p:cNvPr id="25" name="组合 24"/>
          <p:cNvGrpSpPr/>
          <p:nvPr/>
        </p:nvGrpSpPr>
        <p:grpSpPr>
          <a:xfrm>
            <a:off x="882991" y="963324"/>
            <a:ext cx="9834880" cy="5121275"/>
            <a:chOff x="1645764" y="1659029"/>
            <a:chExt cx="9834880" cy="5121275"/>
          </a:xfrm>
        </p:grpSpPr>
        <p:sp>
          <p:nvSpPr>
            <p:cNvPr id="26" name="矩形: 圆角 25"/>
            <p:cNvSpPr/>
            <p:nvPr/>
          </p:nvSpPr>
          <p:spPr>
            <a:xfrm>
              <a:off x="2608424" y="1979704"/>
              <a:ext cx="8872220" cy="4800600"/>
            </a:xfrm>
            <a:prstGeom prst="roundRect">
              <a:avLst>
                <a:gd name="adj" fmla="val 530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3410429" y="2776629"/>
              <a:ext cx="7036435" cy="3460750"/>
            </a:xfrm>
            <a:prstGeom prst="rect">
              <a:avLst/>
            </a:prstGeom>
            <a:noFill/>
          </p:spPr>
          <p:txBody>
            <a:bodyPr wrap="square" rtlCol="0">
              <a:noAutofit/>
            </a:bodyPr>
            <a:lstStyle/>
            <a:p>
              <a:pPr algn="just">
                <a:buClr>
                  <a:srgbClr val="0E419C"/>
                </a:buClr>
              </a:pPr>
              <a:r>
                <a:rPr kumimoji="0" lang="en-US" altLang="zh-CN"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LorShamir 的(t，n)门限方案是将一个密钥分解为n 部分(子密钥)，分别交给n个人保管，原始密钥可以通过任意r(t ≤ r ≤ n)个人合作恢复。基于(t,n)门限方案，我们将图像分为t个部分a</a:t>
              </a:r>
              <a:r>
                <a:rPr kumimoji="0" lang="en-US" altLang="zh-CN" sz="2000" b="1" i="0" u="none" strike="noStrike" kern="1200" cap="none" spc="0" normalizeH="0" baseline="-2500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1</a:t>
              </a:r>
              <a:r>
                <a:rPr kumimoji="0" lang="en-US" altLang="zh-CN"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 a</a:t>
              </a:r>
              <a:r>
                <a:rPr kumimoji="0" lang="en-US" altLang="zh-CN" sz="2000" b="1" i="0" u="none" strike="noStrike" kern="1200" cap="none" spc="0" normalizeH="0" baseline="-2500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2</a:t>
              </a:r>
              <a:r>
                <a:rPr kumimoji="0" lang="en-US" altLang="zh-CN"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 · · · , a</a:t>
              </a:r>
              <a:r>
                <a:rPr kumimoji="0" lang="en-US" altLang="zh-CN" sz="2000" b="1" i="0" u="none" strike="noStrike" kern="1200" cap="none" spc="0" normalizeH="0" baseline="-2500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t</a:t>
              </a:r>
              <a:r>
                <a:rPr kumimoji="0" lang="en-US" altLang="zh-CN"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，构造多项式：</a:t>
              </a:r>
            </a:p>
            <a:p>
              <a:pPr algn="just">
                <a:buClr>
                  <a:srgbClr val="0E419C"/>
                </a:buClr>
              </a:pPr>
              <a:r>
                <a:rPr kumimoji="0" lang="en-US" altLang="zh-CN"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f(x) = a</a:t>
              </a:r>
              <a:r>
                <a:rPr kumimoji="0" lang="en-US" altLang="zh-CN" sz="2000" b="1" i="0" u="none" strike="noStrike" kern="1200" cap="none" spc="0" normalizeH="0" baseline="-2500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1</a:t>
              </a:r>
              <a:r>
                <a:rPr kumimoji="0" lang="en-US" altLang="zh-CN"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+a</a:t>
              </a:r>
              <a:r>
                <a:rPr kumimoji="0" lang="en-US" altLang="zh-CN" sz="2000" b="1" i="0" u="none" strike="noStrike" kern="1200" cap="none" spc="0" normalizeH="0" baseline="-2500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 2</a:t>
              </a:r>
              <a:r>
                <a:rPr kumimoji="0" lang="en-US" altLang="zh-CN"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 · · · + </a:t>
              </a:r>
              <a:r>
                <a:rPr kumimoji="0" lang="en-US" altLang="zh-CN" sz="2000" b="1" i="0" u="none" strike="noStrike" kern="1200" cap="none" spc="0" normalizeH="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a</a:t>
              </a:r>
              <a:r>
                <a:rPr kumimoji="0" lang="en-US" altLang="zh-CN" sz="2000" b="1" i="0" u="none" strike="noStrike" kern="1200" cap="none" spc="0" normalizeH="0" baseline="-2500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t</a:t>
              </a:r>
              <a:r>
                <a:rPr kumimoji="0" lang="en-US" altLang="zh-CN" sz="2000" b="1" i="0" u="none" strike="noStrike" kern="1200" cap="none" spc="0" normalizeH="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x</a:t>
              </a:r>
              <a:r>
                <a:rPr kumimoji="0" lang="en-US" altLang="zh-CN" sz="2000" b="1" i="0" u="none" strike="noStrike" kern="1200" cap="none" spc="0" normalizeH="0" baseline="3000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t-1</a:t>
              </a:r>
              <a:r>
                <a:rPr kumimoji="0" lang="en-US" altLang="zh-CN" sz="2000" b="1" i="0" u="none" strike="noStrike" kern="1200" cap="none" spc="0" normalizeH="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 </a:t>
              </a:r>
              <a:r>
                <a:rPr kumimoji="0" lang="en-US" altLang="zh-CN"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mod q (x = 1, 2, · · · , n) </a:t>
              </a:r>
            </a:p>
            <a:p>
              <a:pPr algn="just">
                <a:buClr>
                  <a:srgbClr val="0E419C"/>
                </a:buClr>
              </a:pPr>
              <a:r>
                <a:rPr kumimoji="0" lang="en-US" altLang="zh-CN"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从而由t幅子秘密图像计算出分存的n个阴影图像。</a:t>
              </a:r>
            </a:p>
            <a:p>
              <a:pPr algn="just">
                <a:buClr>
                  <a:srgbClr val="0E419C"/>
                </a:buClr>
              </a:pPr>
              <a:r>
                <a:rPr kumimoji="0" lang="en-US" altLang="zh-CN"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我们这里采用灰度图像进行实现，每个像素值范围为0-255，采用最接近255的素数257作为模数q。</a:t>
              </a:r>
            </a:p>
            <a:p>
              <a:pPr algn="just">
                <a:buClr>
                  <a:srgbClr val="0E419C"/>
                </a:buClr>
              </a:pPr>
              <a:r>
                <a:rPr kumimoji="0" lang="en-US" altLang="zh-CN"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Segoe UI Symbol" panose="020B0502040204020203" pitchFamily="34" charset="0"/>
                </a:rPr>
                <a:t>在恢复阶段，将任意 t 个图像堆积，得到 t 个线性方程，联立求解线性方程组，即可恢复原图。</a:t>
              </a:r>
            </a:p>
          </p:txBody>
        </p:sp>
        <p:sp>
          <p:nvSpPr>
            <p:cNvPr id="28" name="文本框 27"/>
            <p:cNvSpPr txBox="1"/>
            <p:nvPr/>
          </p:nvSpPr>
          <p:spPr>
            <a:xfrm>
              <a:off x="1645764" y="1659029"/>
              <a:ext cx="1765300" cy="2646045"/>
            </a:xfrm>
            <a:prstGeom prst="rect">
              <a:avLst/>
            </a:prstGeom>
            <a:noFill/>
          </p:spPr>
          <p:txBody>
            <a:bodyPr wrap="square" rtlCol="0">
              <a:spAutoFit/>
            </a:bodyPr>
            <a:lstStyle/>
            <a:p>
              <a:r>
                <a:rPr lang="en-US" altLang="zh-CN" sz="16600" dirty="0">
                  <a:solidFill>
                    <a:schemeClr val="bg1">
                      <a:lumMod val="75000"/>
                    </a:schemeClr>
                  </a:solidFill>
                  <a:latin typeface="思源黑体 CN Light" panose="020B0300000000000000" pitchFamily="34" charset="-122"/>
                  <a:ea typeface="思源黑体 CN Light" panose="020B0300000000000000" pitchFamily="34" charset="-122"/>
                </a:rPr>
                <a:t>“</a:t>
              </a:r>
              <a:endParaRPr lang="zh-CN" altLang="en-US" sz="16600" dirty="0">
                <a:solidFill>
                  <a:schemeClr val="bg1">
                    <a:lumMod val="75000"/>
                  </a:schemeClr>
                </a:solidFill>
                <a:latin typeface="思源黑体 CN Light" panose="020B0300000000000000" pitchFamily="34" charset="-122"/>
                <a:ea typeface="思源黑体 CN Light" panose="020B0300000000000000" pitchFamily="34" charset="-122"/>
              </a:endParaRPr>
            </a:p>
          </p:txBody>
        </p:sp>
      </p:grpSp>
      <p:sp>
        <p:nvSpPr>
          <p:cNvPr id="33" name="文本框 32"/>
          <p:cNvSpPr txBox="1"/>
          <p:nvPr/>
        </p:nvSpPr>
        <p:spPr>
          <a:xfrm>
            <a:off x="9482812" y="4925545"/>
            <a:ext cx="1765300" cy="2646878"/>
          </a:xfrm>
          <a:prstGeom prst="rect">
            <a:avLst/>
          </a:prstGeom>
          <a:noFill/>
        </p:spPr>
        <p:txBody>
          <a:bodyPr wrap="square" rtlCol="0">
            <a:spAutoFit/>
          </a:bodyPr>
          <a:lstStyle/>
          <a:p>
            <a:r>
              <a:rPr lang="en-US" altLang="zh-CN" sz="16600" dirty="0">
                <a:solidFill>
                  <a:schemeClr val="bg1">
                    <a:lumMod val="75000"/>
                  </a:schemeClr>
                </a:solidFill>
                <a:latin typeface="思源黑体 CN Light" panose="020B0300000000000000" pitchFamily="34" charset="-122"/>
                <a:ea typeface="思源黑体 CN Light" panose="020B0300000000000000" pitchFamily="34" charset="-122"/>
              </a:rPr>
              <a:t>”</a:t>
            </a:r>
            <a:endParaRPr lang="zh-CN" altLang="en-US" sz="16600" dirty="0">
              <a:solidFill>
                <a:schemeClr val="bg1">
                  <a:lumMod val="75000"/>
                </a:schemeClr>
              </a:solidFill>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11649"/>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6" name="组合 5"/>
          <p:cNvGrpSpPr/>
          <p:nvPr/>
        </p:nvGrpSpPr>
        <p:grpSpPr>
          <a:xfrm>
            <a:off x="1276382" y="1437848"/>
            <a:ext cx="9890963" cy="3966830"/>
            <a:chOff x="1273207" y="1439722"/>
            <a:chExt cx="9890963" cy="3966830"/>
          </a:xfrm>
        </p:grpSpPr>
        <p:grpSp>
          <p:nvGrpSpPr>
            <p:cNvPr id="7" name="组合 6"/>
            <p:cNvGrpSpPr/>
            <p:nvPr/>
          </p:nvGrpSpPr>
          <p:grpSpPr>
            <a:xfrm>
              <a:off x="1273207" y="3225962"/>
              <a:ext cx="4257675" cy="2180590"/>
              <a:chOff x="1273207" y="3062493"/>
              <a:chExt cx="4257675" cy="2180590"/>
            </a:xfrm>
          </p:grpSpPr>
          <p:sp>
            <p:nvSpPr>
              <p:cNvPr id="24" name="文本框 23"/>
              <p:cNvSpPr txBox="1"/>
              <p:nvPr/>
            </p:nvSpPr>
            <p:spPr>
              <a:xfrm>
                <a:off x="1273207" y="3674633"/>
                <a:ext cx="4257675" cy="1568450"/>
              </a:xfrm>
              <a:prstGeom prst="rect">
                <a:avLst/>
              </a:prstGeom>
              <a:noFill/>
            </p:spPr>
            <p:txBody>
              <a:bodyPr wrap="square" rtlCol="0">
                <a:spAutoFit/>
              </a:bodyPr>
              <a:lstStyle/>
              <a:p>
                <a:pPr algn="l">
                  <a:lnSpc>
                    <a:spcPct val="150000"/>
                  </a:lnSpc>
                </a:pPr>
                <a:r>
                  <a:rPr lang="zh-CN" altLang="en-US" sz="1600" dirty="0">
                    <a:solidFill>
                      <a:schemeClr val="tx1"/>
                    </a:solidFill>
                    <a:latin typeface="思源黑体 CN Bold"/>
                    <a:ea typeface="思源宋体 CN" panose="02020400000000000000" pitchFamily="18" charset="-122"/>
                    <a:cs typeface="+mn-ea"/>
                    <a:sym typeface="+mn-lt"/>
                  </a:rPr>
                  <a:t>将秘密图像 I 均匀分割成 t 幅子秘密图像, 作为共享的多重秘密。依据公式, 通过 t 幅子秘密图像生成 n 幅阴影图像，即可完成共享。</a:t>
                </a:r>
              </a:p>
            </p:txBody>
          </p:sp>
          <p:sp>
            <p:nvSpPr>
              <p:cNvPr id="25" name="文本框 24"/>
              <p:cNvSpPr txBox="1"/>
              <p:nvPr/>
            </p:nvSpPr>
            <p:spPr>
              <a:xfrm>
                <a:off x="2701957" y="3062493"/>
                <a:ext cx="1424940" cy="506730"/>
              </a:xfrm>
              <a:prstGeom prst="rect">
                <a:avLst/>
              </a:prstGeom>
              <a:noFill/>
            </p:spPr>
            <p:txBody>
              <a:bodyPr wrap="square" rtlCol="0">
                <a:spAutoFit/>
              </a:bodyPr>
              <a:lstStyle/>
              <a:p>
                <a:pPr algn="l">
                  <a:lnSpc>
                    <a:spcPct val="150000"/>
                  </a:lnSpc>
                </a:pPr>
                <a:r>
                  <a:rPr lang="zh-CN" altLang="en-US" b="1" spc="300" dirty="0">
                    <a:solidFill>
                      <a:srgbClr val="122E66"/>
                    </a:solidFill>
                    <a:latin typeface="思源黑体 CN Bold"/>
                    <a:ea typeface="思源宋体 CN" panose="02020400000000000000" pitchFamily="18" charset="-122"/>
                    <a:cs typeface="+mn-ea"/>
                    <a:sym typeface="+mn-lt"/>
                  </a:rPr>
                  <a:t>共享阶段</a:t>
                </a:r>
                <a:endParaRPr lang="zh-CN" altLang="en-US" sz="1800" b="1" spc="300" dirty="0">
                  <a:solidFill>
                    <a:srgbClr val="122E66"/>
                  </a:solidFill>
                  <a:latin typeface="思源黑体 CN Bold"/>
                  <a:ea typeface="思源宋体 CN" panose="02020400000000000000" pitchFamily="18" charset="-122"/>
                  <a:cs typeface="+mn-ea"/>
                  <a:sym typeface="+mn-lt"/>
                </a:endParaRPr>
              </a:p>
            </p:txBody>
          </p:sp>
        </p:grpSp>
        <p:grpSp>
          <p:nvGrpSpPr>
            <p:cNvPr id="8" name="组合 7"/>
            <p:cNvGrpSpPr/>
            <p:nvPr/>
          </p:nvGrpSpPr>
          <p:grpSpPr>
            <a:xfrm>
              <a:off x="2626021" y="1439722"/>
              <a:ext cx="1552353" cy="1552353"/>
              <a:chOff x="2626021" y="1216434"/>
              <a:chExt cx="1552353" cy="1552353"/>
            </a:xfrm>
          </p:grpSpPr>
          <p:sp>
            <p:nvSpPr>
              <p:cNvPr id="22" name="圆: 空心 21"/>
              <p:cNvSpPr/>
              <p:nvPr/>
            </p:nvSpPr>
            <p:spPr>
              <a:xfrm>
                <a:off x="2626021" y="1216434"/>
                <a:ext cx="1552353" cy="1552353"/>
              </a:xfrm>
              <a:prstGeom prst="donut">
                <a:avLst>
                  <a:gd name="adj" fmla="val 5237"/>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business-report-with-growth_28700"/>
              <p:cNvSpPr/>
              <p:nvPr/>
            </p:nvSpPr>
            <p:spPr>
              <a:xfrm>
                <a:off x="3109420" y="1704671"/>
                <a:ext cx="609684" cy="525077"/>
              </a:xfrm>
              <a:custGeom>
                <a:avLst/>
                <a:gdLst>
                  <a:gd name="connsiteX0" fmla="*/ 234945 w 604604"/>
                  <a:gd name="connsiteY0" fmla="*/ 497949 h 520702"/>
                  <a:gd name="connsiteX1" fmla="*/ 234945 w 604604"/>
                  <a:gd name="connsiteY1" fmla="*/ 506406 h 520702"/>
                  <a:gd name="connsiteX2" fmla="*/ 369861 w 604604"/>
                  <a:gd name="connsiteY2" fmla="*/ 506406 h 520702"/>
                  <a:gd name="connsiteX3" fmla="*/ 369861 w 604604"/>
                  <a:gd name="connsiteY3" fmla="*/ 497949 h 520702"/>
                  <a:gd name="connsiteX4" fmla="*/ 234945 w 604604"/>
                  <a:gd name="connsiteY4" fmla="*/ 474995 h 520702"/>
                  <a:gd name="connsiteX5" fmla="*/ 234945 w 604604"/>
                  <a:gd name="connsiteY5" fmla="*/ 483451 h 520702"/>
                  <a:gd name="connsiteX6" fmla="*/ 369861 w 604604"/>
                  <a:gd name="connsiteY6" fmla="*/ 483451 h 520702"/>
                  <a:gd name="connsiteX7" fmla="*/ 369861 w 604604"/>
                  <a:gd name="connsiteY7" fmla="*/ 474995 h 520702"/>
                  <a:gd name="connsiteX8" fmla="*/ 332956 w 604604"/>
                  <a:gd name="connsiteY8" fmla="*/ 474995 h 520702"/>
                  <a:gd name="connsiteX9" fmla="*/ 271649 w 604604"/>
                  <a:gd name="connsiteY9" fmla="*/ 474995 h 520702"/>
                  <a:gd name="connsiteX10" fmla="*/ 278909 w 604604"/>
                  <a:gd name="connsiteY10" fmla="*/ 412575 h 520702"/>
                  <a:gd name="connsiteX11" fmla="*/ 278909 w 604604"/>
                  <a:gd name="connsiteY11" fmla="*/ 460698 h 520702"/>
                  <a:gd name="connsiteX12" fmla="*/ 325898 w 604604"/>
                  <a:gd name="connsiteY12" fmla="*/ 460698 h 520702"/>
                  <a:gd name="connsiteX13" fmla="*/ 325898 w 604604"/>
                  <a:gd name="connsiteY13" fmla="*/ 412575 h 520702"/>
                  <a:gd name="connsiteX14" fmla="*/ 514240 w 604604"/>
                  <a:gd name="connsiteY14" fmla="*/ 83556 h 520702"/>
                  <a:gd name="connsiteX15" fmla="*/ 515047 w 604604"/>
                  <a:gd name="connsiteY15" fmla="*/ 93624 h 520702"/>
                  <a:gd name="connsiteX16" fmla="*/ 416238 w 604604"/>
                  <a:gd name="connsiteY16" fmla="*/ 210807 h 520702"/>
                  <a:gd name="connsiteX17" fmla="*/ 415029 w 604604"/>
                  <a:gd name="connsiteY17" fmla="*/ 211813 h 520702"/>
                  <a:gd name="connsiteX18" fmla="*/ 414020 w 604604"/>
                  <a:gd name="connsiteY18" fmla="*/ 212619 h 520702"/>
                  <a:gd name="connsiteX19" fmla="*/ 410794 w 604604"/>
                  <a:gd name="connsiteY19" fmla="*/ 213424 h 520702"/>
                  <a:gd name="connsiteX20" fmla="*/ 407769 w 604604"/>
                  <a:gd name="connsiteY20" fmla="*/ 212820 h 520702"/>
                  <a:gd name="connsiteX21" fmla="*/ 407366 w 604604"/>
                  <a:gd name="connsiteY21" fmla="*/ 212619 h 520702"/>
                  <a:gd name="connsiteX22" fmla="*/ 348484 w 604604"/>
                  <a:gd name="connsiteY22" fmla="*/ 182014 h 520702"/>
                  <a:gd name="connsiteX23" fmla="*/ 272664 w 604604"/>
                  <a:gd name="connsiteY23" fmla="*/ 261747 h 520702"/>
                  <a:gd name="connsiteX24" fmla="*/ 272462 w 604604"/>
                  <a:gd name="connsiteY24" fmla="*/ 261747 h 520702"/>
                  <a:gd name="connsiteX25" fmla="*/ 272462 w 604604"/>
                  <a:gd name="connsiteY25" fmla="*/ 261948 h 520702"/>
                  <a:gd name="connsiteX26" fmla="*/ 271051 w 604604"/>
                  <a:gd name="connsiteY26" fmla="*/ 262955 h 520702"/>
                  <a:gd name="connsiteX27" fmla="*/ 270244 w 604604"/>
                  <a:gd name="connsiteY27" fmla="*/ 263358 h 520702"/>
                  <a:gd name="connsiteX28" fmla="*/ 267421 w 604604"/>
                  <a:gd name="connsiteY28" fmla="*/ 263962 h 520702"/>
                  <a:gd name="connsiteX29" fmla="*/ 264800 w 604604"/>
                  <a:gd name="connsiteY29" fmla="*/ 263358 h 520702"/>
                  <a:gd name="connsiteX30" fmla="*/ 263993 w 604604"/>
                  <a:gd name="connsiteY30" fmla="*/ 262955 h 520702"/>
                  <a:gd name="connsiteX31" fmla="*/ 262380 w 604604"/>
                  <a:gd name="connsiteY31" fmla="*/ 261948 h 520702"/>
                  <a:gd name="connsiteX32" fmla="*/ 262380 w 604604"/>
                  <a:gd name="connsiteY32" fmla="*/ 261747 h 520702"/>
                  <a:gd name="connsiteX33" fmla="*/ 262178 w 604604"/>
                  <a:gd name="connsiteY33" fmla="*/ 261747 h 520702"/>
                  <a:gd name="connsiteX34" fmla="*/ 212169 w 604604"/>
                  <a:gd name="connsiteY34" fmla="*/ 210203 h 520702"/>
                  <a:gd name="connsiteX35" fmla="*/ 116184 w 604604"/>
                  <a:gd name="connsiteY35" fmla="*/ 318728 h 520702"/>
                  <a:gd name="connsiteX36" fmla="*/ 110941 w 604604"/>
                  <a:gd name="connsiteY36" fmla="*/ 321144 h 520702"/>
                  <a:gd name="connsiteX37" fmla="*/ 106101 w 604604"/>
                  <a:gd name="connsiteY37" fmla="*/ 319332 h 520702"/>
                  <a:gd name="connsiteX38" fmla="*/ 105496 w 604604"/>
                  <a:gd name="connsiteY38" fmla="*/ 309063 h 520702"/>
                  <a:gd name="connsiteX39" fmla="*/ 206523 w 604604"/>
                  <a:gd name="connsiteY39" fmla="*/ 194900 h 520702"/>
                  <a:gd name="connsiteX40" fmla="*/ 206724 w 604604"/>
                  <a:gd name="connsiteY40" fmla="*/ 194699 h 520702"/>
                  <a:gd name="connsiteX41" fmla="*/ 206926 w 604604"/>
                  <a:gd name="connsiteY41" fmla="*/ 194498 h 520702"/>
                  <a:gd name="connsiteX42" fmla="*/ 207934 w 604604"/>
                  <a:gd name="connsiteY42" fmla="*/ 193894 h 520702"/>
                  <a:gd name="connsiteX43" fmla="*/ 209144 w 604604"/>
                  <a:gd name="connsiteY43" fmla="*/ 193088 h 520702"/>
                  <a:gd name="connsiteX44" fmla="*/ 210354 w 604604"/>
                  <a:gd name="connsiteY44" fmla="*/ 192686 h 520702"/>
                  <a:gd name="connsiteX45" fmla="*/ 211766 w 604604"/>
                  <a:gd name="connsiteY45" fmla="*/ 192484 h 520702"/>
                  <a:gd name="connsiteX46" fmla="*/ 213177 w 604604"/>
                  <a:gd name="connsiteY46" fmla="*/ 192686 h 520702"/>
                  <a:gd name="connsiteX47" fmla="*/ 214589 w 604604"/>
                  <a:gd name="connsiteY47" fmla="*/ 192887 h 520702"/>
                  <a:gd name="connsiteX48" fmla="*/ 215799 w 604604"/>
                  <a:gd name="connsiteY48" fmla="*/ 193692 h 520702"/>
                  <a:gd name="connsiteX49" fmla="*/ 216807 w 604604"/>
                  <a:gd name="connsiteY49" fmla="*/ 194296 h 520702"/>
                  <a:gd name="connsiteX50" fmla="*/ 217009 w 604604"/>
                  <a:gd name="connsiteY50" fmla="*/ 194498 h 520702"/>
                  <a:gd name="connsiteX51" fmla="*/ 217210 w 604604"/>
                  <a:gd name="connsiteY51" fmla="*/ 194699 h 520702"/>
                  <a:gd name="connsiteX52" fmla="*/ 267421 w 604604"/>
                  <a:gd name="connsiteY52" fmla="*/ 246244 h 520702"/>
                  <a:gd name="connsiteX53" fmla="*/ 341628 w 604604"/>
                  <a:gd name="connsiteY53" fmla="*/ 168122 h 520702"/>
                  <a:gd name="connsiteX54" fmla="*/ 342031 w 604604"/>
                  <a:gd name="connsiteY54" fmla="*/ 167920 h 520702"/>
                  <a:gd name="connsiteX55" fmla="*/ 343241 w 604604"/>
                  <a:gd name="connsiteY55" fmla="*/ 167115 h 520702"/>
                  <a:gd name="connsiteX56" fmla="*/ 344250 w 604604"/>
                  <a:gd name="connsiteY56" fmla="*/ 166511 h 520702"/>
                  <a:gd name="connsiteX57" fmla="*/ 345661 w 604604"/>
                  <a:gd name="connsiteY57" fmla="*/ 166108 h 520702"/>
                  <a:gd name="connsiteX58" fmla="*/ 347073 w 604604"/>
                  <a:gd name="connsiteY58" fmla="*/ 165907 h 520702"/>
                  <a:gd name="connsiteX59" fmla="*/ 348283 w 604604"/>
                  <a:gd name="connsiteY59" fmla="*/ 166108 h 520702"/>
                  <a:gd name="connsiteX60" fmla="*/ 349896 w 604604"/>
                  <a:gd name="connsiteY60" fmla="*/ 166712 h 520702"/>
                  <a:gd name="connsiteX61" fmla="*/ 350299 w 604604"/>
                  <a:gd name="connsiteY61" fmla="*/ 166712 h 520702"/>
                  <a:gd name="connsiteX62" fmla="*/ 408979 w 604604"/>
                  <a:gd name="connsiteY62" fmla="*/ 197115 h 520702"/>
                  <a:gd name="connsiteX63" fmla="*/ 503956 w 604604"/>
                  <a:gd name="connsiteY63" fmla="*/ 84362 h 520702"/>
                  <a:gd name="connsiteX64" fmla="*/ 514240 w 604604"/>
                  <a:gd name="connsiteY64" fmla="*/ 83556 h 520702"/>
                  <a:gd name="connsiteX65" fmla="*/ 36099 w 604604"/>
                  <a:gd name="connsiteY65" fmla="*/ 14498 h 520702"/>
                  <a:gd name="connsiteX66" fmla="*/ 14520 w 604604"/>
                  <a:gd name="connsiteY66" fmla="*/ 36042 h 520702"/>
                  <a:gd name="connsiteX67" fmla="*/ 14520 w 604604"/>
                  <a:gd name="connsiteY67" fmla="*/ 336664 h 520702"/>
                  <a:gd name="connsiteX68" fmla="*/ 590286 w 604604"/>
                  <a:gd name="connsiteY68" fmla="*/ 336664 h 520702"/>
                  <a:gd name="connsiteX69" fmla="*/ 590286 w 604604"/>
                  <a:gd name="connsiteY69" fmla="*/ 36042 h 520702"/>
                  <a:gd name="connsiteX70" fmla="*/ 568505 w 604604"/>
                  <a:gd name="connsiteY70" fmla="*/ 14498 h 520702"/>
                  <a:gd name="connsiteX71" fmla="*/ 36099 w 604604"/>
                  <a:gd name="connsiteY71" fmla="*/ 0 h 520702"/>
                  <a:gd name="connsiteX72" fmla="*/ 568505 w 604604"/>
                  <a:gd name="connsiteY72" fmla="*/ 0 h 520702"/>
                  <a:gd name="connsiteX73" fmla="*/ 604604 w 604604"/>
                  <a:gd name="connsiteY73" fmla="*/ 36042 h 520702"/>
                  <a:gd name="connsiteX74" fmla="*/ 604604 w 604604"/>
                  <a:gd name="connsiteY74" fmla="*/ 376532 h 520702"/>
                  <a:gd name="connsiteX75" fmla="*/ 568505 w 604604"/>
                  <a:gd name="connsiteY75" fmla="*/ 412575 h 520702"/>
                  <a:gd name="connsiteX76" fmla="*/ 340216 w 604604"/>
                  <a:gd name="connsiteY76" fmla="*/ 412575 h 520702"/>
                  <a:gd name="connsiteX77" fmla="*/ 340216 w 604604"/>
                  <a:gd name="connsiteY77" fmla="*/ 460698 h 520702"/>
                  <a:gd name="connsiteX78" fmla="*/ 376920 w 604604"/>
                  <a:gd name="connsiteY78" fmla="*/ 460698 h 520702"/>
                  <a:gd name="connsiteX79" fmla="*/ 384180 w 604604"/>
                  <a:gd name="connsiteY79" fmla="*/ 467746 h 520702"/>
                  <a:gd name="connsiteX80" fmla="*/ 384180 w 604604"/>
                  <a:gd name="connsiteY80" fmla="*/ 513453 h 520702"/>
                  <a:gd name="connsiteX81" fmla="*/ 376920 w 604604"/>
                  <a:gd name="connsiteY81" fmla="*/ 520702 h 520702"/>
                  <a:gd name="connsiteX82" fmla="*/ 227685 w 604604"/>
                  <a:gd name="connsiteY82" fmla="*/ 520702 h 520702"/>
                  <a:gd name="connsiteX83" fmla="*/ 220425 w 604604"/>
                  <a:gd name="connsiteY83" fmla="*/ 513453 h 520702"/>
                  <a:gd name="connsiteX84" fmla="*/ 220425 w 604604"/>
                  <a:gd name="connsiteY84" fmla="*/ 467746 h 520702"/>
                  <a:gd name="connsiteX85" fmla="*/ 227685 w 604604"/>
                  <a:gd name="connsiteY85" fmla="*/ 460698 h 520702"/>
                  <a:gd name="connsiteX86" fmla="*/ 264388 w 604604"/>
                  <a:gd name="connsiteY86" fmla="*/ 460698 h 520702"/>
                  <a:gd name="connsiteX87" fmla="*/ 264388 w 604604"/>
                  <a:gd name="connsiteY87" fmla="*/ 412575 h 520702"/>
                  <a:gd name="connsiteX88" fmla="*/ 36099 w 604604"/>
                  <a:gd name="connsiteY88" fmla="*/ 412575 h 520702"/>
                  <a:gd name="connsiteX89" fmla="*/ 0 w 604604"/>
                  <a:gd name="connsiteY89" fmla="*/ 376331 h 520702"/>
                  <a:gd name="connsiteX90" fmla="*/ 0 w 604604"/>
                  <a:gd name="connsiteY90" fmla="*/ 36042 h 520702"/>
                  <a:gd name="connsiteX91" fmla="*/ 36099 w 604604"/>
                  <a:gd name="connsiteY91" fmla="*/ 0 h 52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4604" h="520702">
                    <a:moveTo>
                      <a:pt x="234945" y="497949"/>
                    </a:moveTo>
                    <a:lnTo>
                      <a:pt x="234945" y="506406"/>
                    </a:lnTo>
                    <a:lnTo>
                      <a:pt x="369861" y="506406"/>
                    </a:lnTo>
                    <a:lnTo>
                      <a:pt x="369861" y="497949"/>
                    </a:lnTo>
                    <a:close/>
                    <a:moveTo>
                      <a:pt x="234945" y="474995"/>
                    </a:moveTo>
                    <a:lnTo>
                      <a:pt x="234945" y="483451"/>
                    </a:lnTo>
                    <a:lnTo>
                      <a:pt x="369861" y="483451"/>
                    </a:lnTo>
                    <a:lnTo>
                      <a:pt x="369861" y="474995"/>
                    </a:lnTo>
                    <a:lnTo>
                      <a:pt x="332956" y="474995"/>
                    </a:lnTo>
                    <a:lnTo>
                      <a:pt x="271649" y="474995"/>
                    </a:lnTo>
                    <a:close/>
                    <a:moveTo>
                      <a:pt x="278909" y="412575"/>
                    </a:moveTo>
                    <a:lnTo>
                      <a:pt x="278909" y="460698"/>
                    </a:lnTo>
                    <a:lnTo>
                      <a:pt x="325898" y="460698"/>
                    </a:lnTo>
                    <a:lnTo>
                      <a:pt x="325898" y="412575"/>
                    </a:lnTo>
                    <a:close/>
                    <a:moveTo>
                      <a:pt x="514240" y="83556"/>
                    </a:moveTo>
                    <a:cubicBezTo>
                      <a:pt x="517265" y="85973"/>
                      <a:pt x="517668" y="90604"/>
                      <a:pt x="515047" y="93624"/>
                    </a:cubicBezTo>
                    <a:lnTo>
                      <a:pt x="416238" y="210807"/>
                    </a:lnTo>
                    <a:cubicBezTo>
                      <a:pt x="415835" y="211209"/>
                      <a:pt x="415432" y="211612"/>
                      <a:pt x="415029" y="211813"/>
                    </a:cubicBezTo>
                    <a:cubicBezTo>
                      <a:pt x="414625" y="212015"/>
                      <a:pt x="414424" y="212418"/>
                      <a:pt x="414020" y="212619"/>
                    </a:cubicBezTo>
                    <a:cubicBezTo>
                      <a:pt x="413012" y="213022"/>
                      <a:pt x="412004" y="213424"/>
                      <a:pt x="410794" y="213424"/>
                    </a:cubicBezTo>
                    <a:cubicBezTo>
                      <a:pt x="409786" y="213424"/>
                      <a:pt x="408777" y="213223"/>
                      <a:pt x="407769" y="212820"/>
                    </a:cubicBezTo>
                    <a:cubicBezTo>
                      <a:pt x="407769" y="212619"/>
                      <a:pt x="407568" y="212619"/>
                      <a:pt x="407366" y="212619"/>
                    </a:cubicBezTo>
                    <a:lnTo>
                      <a:pt x="348484" y="182014"/>
                    </a:lnTo>
                    <a:lnTo>
                      <a:pt x="272664" y="261747"/>
                    </a:lnTo>
                    <a:cubicBezTo>
                      <a:pt x="272664" y="261747"/>
                      <a:pt x="272664" y="261747"/>
                      <a:pt x="272462" y="261747"/>
                    </a:cubicBezTo>
                    <a:cubicBezTo>
                      <a:pt x="272462" y="261747"/>
                      <a:pt x="272462" y="261948"/>
                      <a:pt x="272462" y="261948"/>
                    </a:cubicBezTo>
                    <a:cubicBezTo>
                      <a:pt x="272059" y="262351"/>
                      <a:pt x="271454" y="262552"/>
                      <a:pt x="271051" y="262955"/>
                    </a:cubicBezTo>
                    <a:cubicBezTo>
                      <a:pt x="270647" y="262955"/>
                      <a:pt x="270446" y="263358"/>
                      <a:pt x="270244" y="263358"/>
                    </a:cubicBezTo>
                    <a:cubicBezTo>
                      <a:pt x="269236" y="263761"/>
                      <a:pt x="268429" y="263962"/>
                      <a:pt x="267421" y="263962"/>
                    </a:cubicBezTo>
                    <a:cubicBezTo>
                      <a:pt x="266413" y="263962"/>
                      <a:pt x="265606" y="263761"/>
                      <a:pt x="264800" y="263358"/>
                    </a:cubicBezTo>
                    <a:cubicBezTo>
                      <a:pt x="264396" y="263358"/>
                      <a:pt x="264195" y="263157"/>
                      <a:pt x="263993" y="262955"/>
                    </a:cubicBezTo>
                    <a:cubicBezTo>
                      <a:pt x="263388" y="262754"/>
                      <a:pt x="262985" y="262351"/>
                      <a:pt x="262380" y="261948"/>
                    </a:cubicBezTo>
                    <a:cubicBezTo>
                      <a:pt x="262380" y="261948"/>
                      <a:pt x="262380" y="261948"/>
                      <a:pt x="262380" y="261747"/>
                    </a:cubicBezTo>
                    <a:cubicBezTo>
                      <a:pt x="262380" y="261747"/>
                      <a:pt x="262178" y="261747"/>
                      <a:pt x="262178" y="261747"/>
                    </a:cubicBezTo>
                    <a:lnTo>
                      <a:pt x="212169" y="210203"/>
                    </a:lnTo>
                    <a:lnTo>
                      <a:pt x="116184" y="318728"/>
                    </a:lnTo>
                    <a:cubicBezTo>
                      <a:pt x="114772" y="320339"/>
                      <a:pt x="112756" y="321144"/>
                      <a:pt x="110941" y="321144"/>
                    </a:cubicBezTo>
                    <a:cubicBezTo>
                      <a:pt x="109126" y="321144"/>
                      <a:pt x="107513" y="320540"/>
                      <a:pt x="106101" y="319332"/>
                    </a:cubicBezTo>
                    <a:cubicBezTo>
                      <a:pt x="103077" y="316513"/>
                      <a:pt x="102673" y="312083"/>
                      <a:pt x="105496" y="309063"/>
                    </a:cubicBezTo>
                    <a:lnTo>
                      <a:pt x="206523" y="194900"/>
                    </a:lnTo>
                    <a:cubicBezTo>
                      <a:pt x="206724" y="194699"/>
                      <a:pt x="206724" y="194699"/>
                      <a:pt x="206724" y="194699"/>
                    </a:cubicBezTo>
                    <a:cubicBezTo>
                      <a:pt x="206926" y="194699"/>
                      <a:pt x="206926" y="194498"/>
                      <a:pt x="206926" y="194498"/>
                    </a:cubicBezTo>
                    <a:cubicBezTo>
                      <a:pt x="207329" y="194095"/>
                      <a:pt x="207531" y="194095"/>
                      <a:pt x="207934" y="193894"/>
                    </a:cubicBezTo>
                    <a:cubicBezTo>
                      <a:pt x="208338" y="193491"/>
                      <a:pt x="208741" y="193290"/>
                      <a:pt x="209144" y="193088"/>
                    </a:cubicBezTo>
                    <a:cubicBezTo>
                      <a:pt x="209548" y="192887"/>
                      <a:pt x="209951" y="192887"/>
                      <a:pt x="210354" y="192686"/>
                    </a:cubicBezTo>
                    <a:cubicBezTo>
                      <a:pt x="210959" y="192686"/>
                      <a:pt x="211362" y="192484"/>
                      <a:pt x="211766" y="192484"/>
                    </a:cubicBezTo>
                    <a:cubicBezTo>
                      <a:pt x="212371" y="192484"/>
                      <a:pt x="212774" y="192484"/>
                      <a:pt x="213177" y="192686"/>
                    </a:cubicBezTo>
                    <a:cubicBezTo>
                      <a:pt x="213581" y="192686"/>
                      <a:pt x="214186" y="192686"/>
                      <a:pt x="214589" y="192887"/>
                    </a:cubicBezTo>
                    <a:cubicBezTo>
                      <a:pt x="214992" y="193088"/>
                      <a:pt x="215395" y="193290"/>
                      <a:pt x="215799" y="193692"/>
                    </a:cubicBezTo>
                    <a:cubicBezTo>
                      <a:pt x="216202" y="193894"/>
                      <a:pt x="216404" y="193894"/>
                      <a:pt x="216807" y="194296"/>
                    </a:cubicBezTo>
                    <a:cubicBezTo>
                      <a:pt x="216807" y="194296"/>
                      <a:pt x="216807" y="194296"/>
                      <a:pt x="217009" y="194498"/>
                    </a:cubicBezTo>
                    <a:cubicBezTo>
                      <a:pt x="217009" y="194498"/>
                      <a:pt x="217210" y="194498"/>
                      <a:pt x="217210" y="194699"/>
                    </a:cubicBezTo>
                    <a:lnTo>
                      <a:pt x="267421" y="246244"/>
                    </a:lnTo>
                    <a:lnTo>
                      <a:pt x="341628" y="168122"/>
                    </a:lnTo>
                    <a:cubicBezTo>
                      <a:pt x="341628" y="168122"/>
                      <a:pt x="341830" y="168122"/>
                      <a:pt x="342031" y="167920"/>
                    </a:cubicBezTo>
                    <a:cubicBezTo>
                      <a:pt x="342233" y="167518"/>
                      <a:pt x="342838" y="167316"/>
                      <a:pt x="343241" y="167115"/>
                    </a:cubicBezTo>
                    <a:cubicBezTo>
                      <a:pt x="343645" y="166913"/>
                      <a:pt x="343846" y="166511"/>
                      <a:pt x="344250" y="166511"/>
                    </a:cubicBezTo>
                    <a:cubicBezTo>
                      <a:pt x="344854" y="166309"/>
                      <a:pt x="345258" y="166309"/>
                      <a:pt x="345661" y="166108"/>
                    </a:cubicBezTo>
                    <a:cubicBezTo>
                      <a:pt x="346064" y="166108"/>
                      <a:pt x="346669" y="165907"/>
                      <a:pt x="347073" y="165907"/>
                    </a:cubicBezTo>
                    <a:cubicBezTo>
                      <a:pt x="347476" y="165907"/>
                      <a:pt x="347879" y="166108"/>
                      <a:pt x="348283" y="166108"/>
                    </a:cubicBezTo>
                    <a:cubicBezTo>
                      <a:pt x="348887" y="166309"/>
                      <a:pt x="349291" y="166309"/>
                      <a:pt x="349896" y="166712"/>
                    </a:cubicBezTo>
                    <a:cubicBezTo>
                      <a:pt x="349896" y="166712"/>
                      <a:pt x="350097" y="166712"/>
                      <a:pt x="350299" y="166712"/>
                    </a:cubicBezTo>
                    <a:lnTo>
                      <a:pt x="408979" y="197115"/>
                    </a:lnTo>
                    <a:lnTo>
                      <a:pt x="503956" y="84362"/>
                    </a:lnTo>
                    <a:cubicBezTo>
                      <a:pt x="506578" y="81342"/>
                      <a:pt x="511014" y="80939"/>
                      <a:pt x="514240" y="83556"/>
                    </a:cubicBezTo>
                    <a:close/>
                    <a:moveTo>
                      <a:pt x="36099" y="14498"/>
                    </a:moveTo>
                    <a:cubicBezTo>
                      <a:pt x="24200" y="14498"/>
                      <a:pt x="14520" y="24163"/>
                      <a:pt x="14520" y="36042"/>
                    </a:cubicBezTo>
                    <a:lnTo>
                      <a:pt x="14520" y="336664"/>
                    </a:lnTo>
                    <a:lnTo>
                      <a:pt x="590286" y="336664"/>
                    </a:lnTo>
                    <a:lnTo>
                      <a:pt x="590286" y="36042"/>
                    </a:lnTo>
                    <a:cubicBezTo>
                      <a:pt x="590286" y="24163"/>
                      <a:pt x="580404" y="14498"/>
                      <a:pt x="568505" y="14498"/>
                    </a:cubicBezTo>
                    <a:close/>
                    <a:moveTo>
                      <a:pt x="36099" y="0"/>
                    </a:moveTo>
                    <a:lnTo>
                      <a:pt x="568505" y="0"/>
                    </a:lnTo>
                    <a:cubicBezTo>
                      <a:pt x="588471" y="0"/>
                      <a:pt x="604604" y="16108"/>
                      <a:pt x="604604" y="36042"/>
                    </a:cubicBezTo>
                    <a:lnTo>
                      <a:pt x="604604" y="376532"/>
                    </a:lnTo>
                    <a:cubicBezTo>
                      <a:pt x="604604" y="396265"/>
                      <a:pt x="588471" y="412575"/>
                      <a:pt x="568505" y="412575"/>
                    </a:cubicBezTo>
                    <a:lnTo>
                      <a:pt x="340216" y="412575"/>
                    </a:lnTo>
                    <a:lnTo>
                      <a:pt x="340216" y="460698"/>
                    </a:lnTo>
                    <a:lnTo>
                      <a:pt x="376920" y="460698"/>
                    </a:lnTo>
                    <a:cubicBezTo>
                      <a:pt x="380953" y="460698"/>
                      <a:pt x="384180" y="463920"/>
                      <a:pt x="384180" y="467746"/>
                    </a:cubicBezTo>
                    <a:lnTo>
                      <a:pt x="384180" y="513453"/>
                    </a:lnTo>
                    <a:cubicBezTo>
                      <a:pt x="384180" y="517480"/>
                      <a:pt x="380953" y="520702"/>
                      <a:pt x="376920" y="520702"/>
                    </a:cubicBezTo>
                    <a:lnTo>
                      <a:pt x="227685" y="520702"/>
                    </a:lnTo>
                    <a:cubicBezTo>
                      <a:pt x="223651" y="520702"/>
                      <a:pt x="220425" y="517480"/>
                      <a:pt x="220425" y="513453"/>
                    </a:cubicBezTo>
                    <a:lnTo>
                      <a:pt x="220425" y="467746"/>
                    </a:lnTo>
                    <a:cubicBezTo>
                      <a:pt x="220425" y="463920"/>
                      <a:pt x="223651" y="460698"/>
                      <a:pt x="227685" y="460698"/>
                    </a:cubicBezTo>
                    <a:lnTo>
                      <a:pt x="264388" y="460698"/>
                    </a:lnTo>
                    <a:lnTo>
                      <a:pt x="264388" y="412575"/>
                    </a:lnTo>
                    <a:lnTo>
                      <a:pt x="36099" y="412575"/>
                    </a:lnTo>
                    <a:cubicBezTo>
                      <a:pt x="16133" y="412575"/>
                      <a:pt x="0" y="396265"/>
                      <a:pt x="0" y="376331"/>
                    </a:cubicBezTo>
                    <a:lnTo>
                      <a:pt x="0" y="36042"/>
                    </a:lnTo>
                    <a:cubicBezTo>
                      <a:pt x="0" y="16108"/>
                      <a:pt x="16133" y="0"/>
                      <a:pt x="36099" y="0"/>
                    </a:cubicBez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7556426" y="1439722"/>
              <a:ext cx="1552353" cy="1552353"/>
              <a:chOff x="7280869" y="1478971"/>
              <a:chExt cx="1552353" cy="1552353"/>
            </a:xfrm>
          </p:grpSpPr>
          <p:sp>
            <p:nvSpPr>
              <p:cNvPr id="18" name="圆: 空心 17"/>
              <p:cNvSpPr/>
              <p:nvPr/>
            </p:nvSpPr>
            <p:spPr>
              <a:xfrm>
                <a:off x="7280869" y="1478971"/>
                <a:ext cx="1552353" cy="1552353"/>
              </a:xfrm>
              <a:prstGeom prst="donut">
                <a:avLst>
                  <a:gd name="adj" fmla="val 5237"/>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iconfont-11145-6996227"/>
              <p:cNvSpPr/>
              <p:nvPr/>
            </p:nvSpPr>
            <p:spPr>
              <a:xfrm>
                <a:off x="7813750" y="1966814"/>
                <a:ext cx="578030" cy="609685"/>
              </a:xfrm>
              <a:custGeom>
                <a:avLst/>
                <a:gdLst>
                  <a:gd name="T0" fmla="*/ 9001 w 10802"/>
                  <a:gd name="T1" fmla="*/ 4637 h 11394"/>
                  <a:gd name="T2" fmla="*/ 8903 w 10802"/>
                  <a:gd name="T3" fmla="*/ 789 h 11394"/>
                  <a:gd name="T4" fmla="*/ 789 w 10802"/>
                  <a:gd name="T5" fmla="*/ 888 h 11394"/>
                  <a:gd name="T6" fmla="*/ 887 w 10802"/>
                  <a:gd name="T7" fmla="*/ 10260 h 11394"/>
                  <a:gd name="T8" fmla="*/ 4846 w 10802"/>
                  <a:gd name="T9" fmla="*/ 10655 h 11394"/>
                  <a:gd name="T10" fmla="*/ 394 w 10802"/>
                  <a:gd name="T11" fmla="*/ 11049 h 11394"/>
                  <a:gd name="T12" fmla="*/ 0 w 10802"/>
                  <a:gd name="T13" fmla="*/ 395 h 11394"/>
                  <a:gd name="T14" fmla="*/ 9396 w 10802"/>
                  <a:gd name="T15" fmla="*/ 0 h 11394"/>
                  <a:gd name="T16" fmla="*/ 9791 w 10802"/>
                  <a:gd name="T17" fmla="*/ 4637 h 11394"/>
                  <a:gd name="T18" fmla="*/ 1812 w 10802"/>
                  <a:gd name="T19" fmla="*/ 2540 h 11394"/>
                  <a:gd name="T20" fmla="*/ 8015 w 10802"/>
                  <a:gd name="T21" fmla="*/ 2935 h 11394"/>
                  <a:gd name="T22" fmla="*/ 1812 w 10802"/>
                  <a:gd name="T23" fmla="*/ 3330 h 11394"/>
                  <a:gd name="T24" fmla="*/ 1812 w 10802"/>
                  <a:gd name="T25" fmla="*/ 2540 h 11394"/>
                  <a:gd name="T26" fmla="*/ 4488 w 10802"/>
                  <a:gd name="T27" fmla="*/ 5081 h 11394"/>
                  <a:gd name="T28" fmla="*/ 4488 w 10802"/>
                  <a:gd name="T29" fmla="*/ 5870 h 11394"/>
                  <a:gd name="T30" fmla="*/ 1479 w 10802"/>
                  <a:gd name="T31" fmla="*/ 5475 h 11394"/>
                  <a:gd name="T32" fmla="*/ 1874 w 10802"/>
                  <a:gd name="T33" fmla="*/ 7621 h 11394"/>
                  <a:gd name="T34" fmla="*/ 4883 w 10802"/>
                  <a:gd name="T35" fmla="*/ 8016 h 11394"/>
                  <a:gd name="T36" fmla="*/ 1874 w 10802"/>
                  <a:gd name="T37" fmla="*/ 8410 h 11394"/>
                  <a:gd name="T38" fmla="*/ 1874 w 10802"/>
                  <a:gd name="T39" fmla="*/ 7621 h 11394"/>
                  <a:gd name="T40" fmla="*/ 6165 w 10802"/>
                  <a:gd name="T41" fmla="*/ 5081 h 11394"/>
                  <a:gd name="T42" fmla="*/ 6165 w 10802"/>
                  <a:gd name="T43" fmla="*/ 5870 h 11394"/>
                  <a:gd name="T44" fmla="*/ 5228 w 10802"/>
                  <a:gd name="T45" fmla="*/ 5475 h 11394"/>
                  <a:gd name="T46" fmla="*/ 8453 w 10802"/>
                  <a:gd name="T47" fmla="*/ 5525 h 11394"/>
                  <a:gd name="T48" fmla="*/ 9544 w 10802"/>
                  <a:gd name="T49" fmla="*/ 8379 h 11394"/>
                  <a:gd name="T50" fmla="*/ 7361 w 10802"/>
                  <a:gd name="T51" fmla="*/ 8379 h 11394"/>
                  <a:gd name="T52" fmla="*/ 8453 w 10802"/>
                  <a:gd name="T53" fmla="*/ 5525 h 11394"/>
                  <a:gd name="T54" fmla="*/ 8052 w 10802"/>
                  <a:gd name="T55" fmla="*/ 6616 h 11394"/>
                  <a:gd name="T56" fmla="*/ 8453 w 10802"/>
                  <a:gd name="T57" fmla="*/ 8780 h 11394"/>
                  <a:gd name="T58" fmla="*/ 8853 w 10802"/>
                  <a:gd name="T59" fmla="*/ 6616 h 11394"/>
                  <a:gd name="T60" fmla="*/ 8804 w 10802"/>
                  <a:gd name="T61" fmla="*/ 10427 h 11394"/>
                  <a:gd name="T62" fmla="*/ 9137 w 10802"/>
                  <a:gd name="T63" fmla="*/ 10704 h 11394"/>
                  <a:gd name="T64" fmla="*/ 9137 w 10802"/>
                  <a:gd name="T65" fmla="*/ 11394 h 11394"/>
                  <a:gd name="T66" fmla="*/ 7361 w 10802"/>
                  <a:gd name="T67" fmla="*/ 11049 h 11394"/>
                  <a:gd name="T68" fmla="*/ 8114 w 10802"/>
                  <a:gd name="T69" fmla="*/ 10704 h 11394"/>
                  <a:gd name="T70" fmla="*/ 6042 w 10802"/>
                  <a:gd name="T71" fmla="*/ 8077 h 11394"/>
                  <a:gd name="T72" fmla="*/ 6387 w 10802"/>
                  <a:gd name="T73" fmla="*/ 7547 h 11394"/>
                  <a:gd name="T74" fmla="*/ 6732 w 10802"/>
                  <a:gd name="T75" fmla="*/ 8077 h 11394"/>
                  <a:gd name="T76" fmla="*/ 10111 w 10802"/>
                  <a:gd name="T77" fmla="*/ 8077 h 11394"/>
                  <a:gd name="T78" fmla="*/ 10457 w 10802"/>
                  <a:gd name="T79" fmla="*/ 7547 h 11394"/>
                  <a:gd name="T80" fmla="*/ 10802 w 10802"/>
                  <a:gd name="T81" fmla="*/ 8077 h 1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2" h="11394">
                    <a:moveTo>
                      <a:pt x="9396" y="5031"/>
                    </a:moveTo>
                    <a:cubicBezTo>
                      <a:pt x="9178" y="5031"/>
                      <a:pt x="9001" y="4855"/>
                      <a:pt x="9001" y="4637"/>
                    </a:cubicBezTo>
                    <a:lnTo>
                      <a:pt x="9001" y="888"/>
                    </a:lnTo>
                    <a:cubicBezTo>
                      <a:pt x="9001" y="834"/>
                      <a:pt x="8957" y="789"/>
                      <a:pt x="8903" y="789"/>
                    </a:cubicBezTo>
                    <a:lnTo>
                      <a:pt x="887" y="789"/>
                    </a:lnTo>
                    <a:cubicBezTo>
                      <a:pt x="833" y="789"/>
                      <a:pt x="789" y="834"/>
                      <a:pt x="789" y="888"/>
                    </a:cubicBezTo>
                    <a:lnTo>
                      <a:pt x="789" y="10161"/>
                    </a:lnTo>
                    <a:cubicBezTo>
                      <a:pt x="789" y="10216"/>
                      <a:pt x="833" y="10260"/>
                      <a:pt x="887" y="10260"/>
                    </a:cubicBezTo>
                    <a:lnTo>
                      <a:pt x="4451" y="10260"/>
                    </a:lnTo>
                    <a:cubicBezTo>
                      <a:pt x="4669" y="10260"/>
                      <a:pt x="4846" y="10437"/>
                      <a:pt x="4846" y="10655"/>
                    </a:cubicBezTo>
                    <a:cubicBezTo>
                      <a:pt x="4846" y="10872"/>
                      <a:pt x="4669" y="11049"/>
                      <a:pt x="4451" y="11049"/>
                    </a:cubicBezTo>
                    <a:lnTo>
                      <a:pt x="394" y="11049"/>
                    </a:lnTo>
                    <a:cubicBezTo>
                      <a:pt x="176" y="11049"/>
                      <a:pt x="0" y="10872"/>
                      <a:pt x="0" y="10655"/>
                    </a:cubicBezTo>
                    <a:lnTo>
                      <a:pt x="0" y="395"/>
                    </a:lnTo>
                    <a:cubicBezTo>
                      <a:pt x="0" y="177"/>
                      <a:pt x="176" y="0"/>
                      <a:pt x="394" y="0"/>
                    </a:cubicBezTo>
                    <a:lnTo>
                      <a:pt x="9396" y="0"/>
                    </a:lnTo>
                    <a:cubicBezTo>
                      <a:pt x="9614" y="0"/>
                      <a:pt x="9791" y="177"/>
                      <a:pt x="9791" y="395"/>
                    </a:cubicBezTo>
                    <a:lnTo>
                      <a:pt x="9791" y="4637"/>
                    </a:lnTo>
                    <a:cubicBezTo>
                      <a:pt x="9791" y="4855"/>
                      <a:pt x="9614" y="5031"/>
                      <a:pt x="9396" y="5031"/>
                    </a:cubicBezTo>
                    <a:close/>
                    <a:moveTo>
                      <a:pt x="1812" y="2540"/>
                    </a:moveTo>
                    <a:lnTo>
                      <a:pt x="7620" y="2540"/>
                    </a:lnTo>
                    <a:cubicBezTo>
                      <a:pt x="7838" y="2540"/>
                      <a:pt x="8015" y="2717"/>
                      <a:pt x="8015" y="2935"/>
                    </a:cubicBezTo>
                    <a:cubicBezTo>
                      <a:pt x="8015" y="3153"/>
                      <a:pt x="7838" y="3330"/>
                      <a:pt x="7620" y="3330"/>
                    </a:cubicBezTo>
                    <a:lnTo>
                      <a:pt x="1812" y="3330"/>
                    </a:lnTo>
                    <a:cubicBezTo>
                      <a:pt x="1594" y="3330"/>
                      <a:pt x="1418" y="3153"/>
                      <a:pt x="1418" y="2935"/>
                    </a:cubicBezTo>
                    <a:cubicBezTo>
                      <a:pt x="1418" y="2717"/>
                      <a:pt x="1594" y="2540"/>
                      <a:pt x="1812" y="2540"/>
                    </a:cubicBezTo>
                    <a:close/>
                    <a:moveTo>
                      <a:pt x="1874" y="5081"/>
                    </a:moveTo>
                    <a:lnTo>
                      <a:pt x="4488" y="5081"/>
                    </a:lnTo>
                    <a:cubicBezTo>
                      <a:pt x="4706" y="5081"/>
                      <a:pt x="4883" y="5257"/>
                      <a:pt x="4883" y="5475"/>
                    </a:cubicBezTo>
                    <a:cubicBezTo>
                      <a:pt x="4883" y="5693"/>
                      <a:pt x="4706" y="5870"/>
                      <a:pt x="4488" y="5870"/>
                    </a:cubicBezTo>
                    <a:lnTo>
                      <a:pt x="1874" y="5870"/>
                    </a:lnTo>
                    <a:cubicBezTo>
                      <a:pt x="1656" y="5870"/>
                      <a:pt x="1479" y="5693"/>
                      <a:pt x="1479" y="5475"/>
                    </a:cubicBezTo>
                    <a:cubicBezTo>
                      <a:pt x="1479" y="5257"/>
                      <a:pt x="1656" y="5081"/>
                      <a:pt x="1874" y="5081"/>
                    </a:cubicBezTo>
                    <a:close/>
                    <a:moveTo>
                      <a:pt x="1874" y="7621"/>
                    </a:moveTo>
                    <a:lnTo>
                      <a:pt x="4488" y="7621"/>
                    </a:lnTo>
                    <a:cubicBezTo>
                      <a:pt x="4706" y="7621"/>
                      <a:pt x="4883" y="7798"/>
                      <a:pt x="4883" y="8016"/>
                    </a:cubicBezTo>
                    <a:cubicBezTo>
                      <a:pt x="4883" y="8234"/>
                      <a:pt x="4706" y="8410"/>
                      <a:pt x="4488" y="8410"/>
                    </a:cubicBezTo>
                    <a:lnTo>
                      <a:pt x="1874" y="8410"/>
                    </a:lnTo>
                    <a:cubicBezTo>
                      <a:pt x="1656" y="8410"/>
                      <a:pt x="1479" y="8234"/>
                      <a:pt x="1479" y="8016"/>
                    </a:cubicBezTo>
                    <a:cubicBezTo>
                      <a:pt x="1479" y="7798"/>
                      <a:pt x="1656" y="7621"/>
                      <a:pt x="1874" y="7621"/>
                    </a:cubicBezTo>
                    <a:close/>
                    <a:moveTo>
                      <a:pt x="5623" y="5081"/>
                    </a:moveTo>
                    <a:lnTo>
                      <a:pt x="6165" y="5081"/>
                    </a:lnTo>
                    <a:cubicBezTo>
                      <a:pt x="6383" y="5081"/>
                      <a:pt x="6560" y="5257"/>
                      <a:pt x="6560" y="5475"/>
                    </a:cubicBezTo>
                    <a:cubicBezTo>
                      <a:pt x="6560" y="5693"/>
                      <a:pt x="6383" y="5870"/>
                      <a:pt x="6165" y="5870"/>
                    </a:cubicBezTo>
                    <a:lnTo>
                      <a:pt x="5623" y="5870"/>
                    </a:lnTo>
                    <a:cubicBezTo>
                      <a:pt x="5405" y="5870"/>
                      <a:pt x="5228" y="5693"/>
                      <a:pt x="5228" y="5475"/>
                    </a:cubicBezTo>
                    <a:cubicBezTo>
                      <a:pt x="5228" y="5257"/>
                      <a:pt x="5405" y="5081"/>
                      <a:pt x="5623" y="5081"/>
                    </a:cubicBezTo>
                    <a:close/>
                    <a:moveTo>
                      <a:pt x="8453" y="5525"/>
                    </a:moveTo>
                    <a:cubicBezTo>
                      <a:pt x="9055" y="5525"/>
                      <a:pt x="9544" y="6013"/>
                      <a:pt x="9544" y="6616"/>
                    </a:cubicBezTo>
                    <a:lnTo>
                      <a:pt x="9544" y="8379"/>
                    </a:lnTo>
                    <a:cubicBezTo>
                      <a:pt x="9544" y="8982"/>
                      <a:pt x="9055" y="9471"/>
                      <a:pt x="8453" y="9471"/>
                    </a:cubicBezTo>
                    <a:cubicBezTo>
                      <a:pt x="7850" y="9471"/>
                      <a:pt x="7361" y="8982"/>
                      <a:pt x="7361" y="8379"/>
                    </a:cubicBezTo>
                    <a:lnTo>
                      <a:pt x="7361" y="6616"/>
                    </a:lnTo>
                    <a:cubicBezTo>
                      <a:pt x="7361" y="6013"/>
                      <a:pt x="7850" y="5525"/>
                      <a:pt x="8453" y="5525"/>
                    </a:cubicBezTo>
                    <a:close/>
                    <a:moveTo>
                      <a:pt x="8453" y="6215"/>
                    </a:moveTo>
                    <a:cubicBezTo>
                      <a:pt x="8231" y="6215"/>
                      <a:pt x="8052" y="6395"/>
                      <a:pt x="8052" y="6616"/>
                    </a:cubicBezTo>
                    <a:lnTo>
                      <a:pt x="8052" y="8379"/>
                    </a:lnTo>
                    <a:cubicBezTo>
                      <a:pt x="8052" y="8601"/>
                      <a:pt x="8231" y="8780"/>
                      <a:pt x="8453" y="8780"/>
                    </a:cubicBezTo>
                    <a:cubicBezTo>
                      <a:pt x="8674" y="8780"/>
                      <a:pt x="8853" y="8601"/>
                      <a:pt x="8853" y="8379"/>
                    </a:cubicBezTo>
                    <a:lnTo>
                      <a:pt x="8853" y="6616"/>
                    </a:lnTo>
                    <a:cubicBezTo>
                      <a:pt x="8853" y="6395"/>
                      <a:pt x="8674" y="6215"/>
                      <a:pt x="8453" y="6215"/>
                    </a:cubicBezTo>
                    <a:close/>
                    <a:moveTo>
                      <a:pt x="8804" y="10427"/>
                    </a:moveTo>
                    <a:lnTo>
                      <a:pt x="8804" y="10704"/>
                    </a:lnTo>
                    <a:lnTo>
                      <a:pt x="9137" y="10704"/>
                    </a:lnTo>
                    <a:cubicBezTo>
                      <a:pt x="9328" y="10704"/>
                      <a:pt x="9482" y="10858"/>
                      <a:pt x="9482" y="11049"/>
                    </a:cubicBezTo>
                    <a:cubicBezTo>
                      <a:pt x="9482" y="11240"/>
                      <a:pt x="9328" y="11394"/>
                      <a:pt x="9137" y="11394"/>
                    </a:cubicBezTo>
                    <a:lnTo>
                      <a:pt x="7707" y="11394"/>
                    </a:lnTo>
                    <a:cubicBezTo>
                      <a:pt x="7516" y="11394"/>
                      <a:pt x="7361" y="11240"/>
                      <a:pt x="7361" y="11049"/>
                    </a:cubicBezTo>
                    <a:cubicBezTo>
                      <a:pt x="7361" y="10858"/>
                      <a:pt x="7516" y="10704"/>
                      <a:pt x="7707" y="10704"/>
                    </a:cubicBezTo>
                    <a:lnTo>
                      <a:pt x="8114" y="10704"/>
                    </a:lnTo>
                    <a:lnTo>
                      <a:pt x="8114" y="10437"/>
                    </a:lnTo>
                    <a:cubicBezTo>
                      <a:pt x="6945" y="10286"/>
                      <a:pt x="6042" y="9287"/>
                      <a:pt x="6042" y="8077"/>
                    </a:cubicBezTo>
                    <a:lnTo>
                      <a:pt x="6042" y="7892"/>
                    </a:lnTo>
                    <a:cubicBezTo>
                      <a:pt x="6042" y="7702"/>
                      <a:pt x="6196" y="7547"/>
                      <a:pt x="6387" y="7547"/>
                    </a:cubicBezTo>
                    <a:cubicBezTo>
                      <a:pt x="6578" y="7547"/>
                      <a:pt x="6732" y="7702"/>
                      <a:pt x="6732" y="7892"/>
                    </a:cubicBezTo>
                    <a:lnTo>
                      <a:pt x="6732" y="8077"/>
                    </a:lnTo>
                    <a:cubicBezTo>
                      <a:pt x="6732" y="9010"/>
                      <a:pt x="7489" y="9767"/>
                      <a:pt x="8422" y="9767"/>
                    </a:cubicBezTo>
                    <a:cubicBezTo>
                      <a:pt x="9355" y="9767"/>
                      <a:pt x="10111" y="9010"/>
                      <a:pt x="10111" y="8077"/>
                    </a:cubicBezTo>
                    <a:lnTo>
                      <a:pt x="10111" y="7892"/>
                    </a:lnTo>
                    <a:cubicBezTo>
                      <a:pt x="10111" y="7702"/>
                      <a:pt x="10266" y="7547"/>
                      <a:pt x="10457" y="7547"/>
                    </a:cubicBezTo>
                    <a:cubicBezTo>
                      <a:pt x="10647" y="7547"/>
                      <a:pt x="10802" y="7702"/>
                      <a:pt x="10802" y="7892"/>
                    </a:cubicBezTo>
                    <a:lnTo>
                      <a:pt x="10802" y="8077"/>
                    </a:lnTo>
                    <a:cubicBezTo>
                      <a:pt x="10802" y="9262"/>
                      <a:pt x="9937" y="10244"/>
                      <a:pt x="8804" y="10427"/>
                    </a:cubicBez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p:cNvGrpSpPr/>
            <p:nvPr/>
          </p:nvGrpSpPr>
          <p:grpSpPr>
            <a:xfrm>
              <a:off x="4725169" y="3267872"/>
              <a:ext cx="2921938" cy="1109569"/>
              <a:chOff x="1207802" y="3104403"/>
              <a:chExt cx="2921938" cy="1109569"/>
            </a:xfrm>
          </p:grpSpPr>
          <p:sp>
            <p:nvSpPr>
              <p:cNvPr id="16" name="文本框 15"/>
              <p:cNvSpPr txBox="1"/>
              <p:nvPr/>
            </p:nvSpPr>
            <p:spPr>
              <a:xfrm>
                <a:off x="1207802" y="3753597"/>
                <a:ext cx="2921938" cy="460375"/>
              </a:xfrm>
              <a:prstGeom prst="rect">
                <a:avLst/>
              </a:prstGeom>
              <a:noFill/>
            </p:spPr>
            <p:txBody>
              <a:bodyPr wrap="square" rtlCol="0">
                <a:spAutoFit/>
              </a:bodyPr>
              <a:lstStyle/>
              <a:p>
                <a:pPr algn="l">
                  <a:lnSpc>
                    <a:spcPct val="150000"/>
                  </a:lnSpc>
                </a:pPr>
                <a:endParaRPr lang="zh-CN" altLang="en-US" sz="1600" dirty="0">
                  <a:solidFill>
                    <a:schemeClr val="tx1">
                      <a:lumMod val="50000"/>
                      <a:lumOff val="50000"/>
                    </a:schemeClr>
                  </a:solidFill>
                  <a:latin typeface="思源黑体 CN Bold"/>
                  <a:ea typeface="思源宋体 CN" panose="02020400000000000000" pitchFamily="18" charset="-122"/>
                  <a:cs typeface="+mn-ea"/>
                  <a:sym typeface="+mn-lt"/>
                </a:endParaRPr>
              </a:p>
            </p:txBody>
          </p:sp>
          <p:sp>
            <p:nvSpPr>
              <p:cNvPr id="17" name="文本框 16"/>
              <p:cNvSpPr txBox="1"/>
              <p:nvPr/>
            </p:nvSpPr>
            <p:spPr>
              <a:xfrm>
                <a:off x="2227837" y="3104403"/>
                <a:ext cx="881867" cy="506730"/>
              </a:xfrm>
              <a:prstGeom prst="rect">
                <a:avLst/>
              </a:prstGeom>
              <a:noFill/>
            </p:spPr>
            <p:txBody>
              <a:bodyPr wrap="square" rtlCol="0">
                <a:spAutoFit/>
              </a:bodyPr>
              <a:lstStyle/>
              <a:p>
                <a:pPr algn="l">
                  <a:lnSpc>
                    <a:spcPct val="150000"/>
                  </a:lnSpc>
                </a:pPr>
                <a:endParaRPr lang="zh-CN" altLang="en-US" sz="1800" b="1" spc="300" dirty="0">
                  <a:solidFill>
                    <a:srgbClr val="122E66"/>
                  </a:solidFill>
                  <a:latin typeface="思源黑体 CN Bold"/>
                  <a:ea typeface="思源宋体 CN" panose="02020400000000000000" pitchFamily="18" charset="-122"/>
                  <a:cs typeface="+mn-ea"/>
                  <a:sym typeface="+mn-lt"/>
                </a:endParaRPr>
              </a:p>
            </p:txBody>
          </p:sp>
        </p:grpSp>
        <p:grpSp>
          <p:nvGrpSpPr>
            <p:cNvPr id="13" name="组合 12"/>
            <p:cNvGrpSpPr/>
            <p:nvPr/>
          </p:nvGrpSpPr>
          <p:grpSpPr>
            <a:xfrm>
              <a:off x="6142590" y="3201197"/>
              <a:ext cx="5021580" cy="1976755"/>
              <a:chOff x="-892143" y="3037728"/>
              <a:chExt cx="5021580" cy="1976755"/>
            </a:xfrm>
          </p:grpSpPr>
          <p:sp>
            <p:nvSpPr>
              <p:cNvPr id="14" name="文本框 13"/>
              <p:cNvSpPr txBox="1"/>
              <p:nvPr/>
            </p:nvSpPr>
            <p:spPr>
              <a:xfrm>
                <a:off x="-892143" y="3446033"/>
                <a:ext cx="5021580" cy="1568450"/>
              </a:xfrm>
              <a:prstGeom prst="rect">
                <a:avLst/>
              </a:prstGeom>
              <a:noFill/>
            </p:spPr>
            <p:txBody>
              <a:bodyPr wrap="square" rtlCol="0">
                <a:spAutoFit/>
              </a:bodyPr>
              <a:lstStyle/>
              <a:p>
                <a:pPr algn="l">
                  <a:lnSpc>
                    <a:spcPct val="150000"/>
                  </a:lnSpc>
                </a:pPr>
                <a:r>
                  <a:rPr lang="zh-CN" altLang="en-US" sz="1600" dirty="0">
                    <a:solidFill>
                      <a:schemeClr val="tx1"/>
                    </a:solidFill>
                    <a:latin typeface="思源黑体 CN Bold"/>
                    <a:ea typeface="思源宋体 CN" panose="02020400000000000000" pitchFamily="18" charset="-122"/>
                    <a:cs typeface="+mn-ea"/>
                    <a:sym typeface="+mn-lt"/>
                  </a:rPr>
                  <a:t>任意 t 个参与者堆积共享图像 I</a:t>
                </a:r>
                <a:r>
                  <a:rPr lang="en-US" altLang="zh-CN" sz="1600" baseline="-25000" dirty="0">
                    <a:solidFill>
                      <a:schemeClr val="tx1"/>
                    </a:solidFill>
                    <a:latin typeface="思源黑体 CN Bold"/>
                    <a:ea typeface="思源宋体 CN" panose="02020400000000000000" pitchFamily="18" charset="-122"/>
                    <a:cs typeface="+mn-ea"/>
                    <a:sym typeface="+mn-lt"/>
                  </a:rPr>
                  <a:t>i</a:t>
                </a:r>
                <a:r>
                  <a:rPr lang="zh-CN" altLang="en-US" sz="1600" dirty="0">
                    <a:solidFill>
                      <a:schemeClr val="tx1"/>
                    </a:solidFill>
                    <a:latin typeface="思源黑体 CN Bold"/>
                    <a:ea typeface="思源宋体 CN" panose="02020400000000000000" pitchFamily="18" charset="-122"/>
                    <a:cs typeface="+mn-ea"/>
                    <a:sym typeface="+mn-lt"/>
                  </a:rPr>
                  <a:t>, 得到 t 个矩阵 S</a:t>
                </a:r>
                <a:r>
                  <a:rPr lang="en-US" altLang="zh-CN" sz="1600" baseline="-25000" dirty="0">
                    <a:solidFill>
                      <a:schemeClr val="tx1"/>
                    </a:solidFill>
                    <a:latin typeface="思源黑体 CN Bold"/>
                    <a:ea typeface="思源宋体 CN" panose="02020400000000000000" pitchFamily="18" charset="-122"/>
                    <a:cs typeface="+mn-ea"/>
                    <a:sym typeface="+mn-lt"/>
                  </a:rPr>
                  <a:t>i</a:t>
                </a:r>
                <a:r>
                  <a:rPr lang="zh-CN" altLang="en-US" sz="1600" dirty="0">
                    <a:solidFill>
                      <a:schemeClr val="tx1"/>
                    </a:solidFill>
                    <a:latin typeface="思源黑体 CN Bold"/>
                    <a:ea typeface="思源宋体 CN" panose="02020400000000000000" pitchFamily="18" charset="-122"/>
                    <a:cs typeface="+mn-ea"/>
                    <a:sym typeface="+mn-lt"/>
                  </a:rPr>
                  <a:t>，根据公式，得到 t 个线性方程，进行线性方程组求解，即可求解出 t 个原始子秘密图像 a1, a2, · · · , at，将其合并，即可恢复原始图像 I。</a:t>
                </a:r>
              </a:p>
            </p:txBody>
          </p:sp>
          <p:sp>
            <p:nvSpPr>
              <p:cNvPr id="15" name="文本框 14"/>
              <p:cNvSpPr txBox="1"/>
              <p:nvPr/>
            </p:nvSpPr>
            <p:spPr>
              <a:xfrm>
                <a:off x="662337" y="3037728"/>
                <a:ext cx="1898650" cy="506730"/>
              </a:xfrm>
              <a:prstGeom prst="rect">
                <a:avLst/>
              </a:prstGeom>
              <a:noFill/>
            </p:spPr>
            <p:txBody>
              <a:bodyPr wrap="square" rtlCol="0">
                <a:spAutoFit/>
              </a:bodyPr>
              <a:lstStyle/>
              <a:p>
                <a:pPr algn="l">
                  <a:lnSpc>
                    <a:spcPct val="150000"/>
                  </a:lnSpc>
                </a:pPr>
                <a:r>
                  <a:rPr lang="zh-CN" altLang="en-US" sz="1800" b="1" spc="300" dirty="0">
                    <a:solidFill>
                      <a:srgbClr val="122E66"/>
                    </a:solidFill>
                    <a:latin typeface="思源黑体 CN Bold"/>
                    <a:ea typeface="思源宋体 CN" panose="02020400000000000000" pitchFamily="18" charset="-122"/>
                    <a:cs typeface="+mn-ea"/>
                    <a:sym typeface="+mn-lt"/>
                  </a:rPr>
                  <a:t>恢复阶段</a:t>
                </a:r>
              </a:p>
            </p:txBody>
          </p:sp>
        </p:grpSp>
      </p:grpSp>
      <p:grpSp>
        <p:nvGrpSpPr>
          <p:cNvPr id="36" name="组合 35"/>
          <p:cNvGrpSpPr/>
          <p:nvPr/>
        </p:nvGrpSpPr>
        <p:grpSpPr>
          <a:xfrm>
            <a:off x="274736" y="6490166"/>
            <a:ext cx="6821798" cy="367665"/>
            <a:chOff x="274736" y="6490166"/>
            <a:chExt cx="6821798" cy="367665"/>
          </a:xfrm>
        </p:grpSpPr>
        <p:sp>
          <p:nvSpPr>
            <p:cNvPr id="37" name="箭头: 五边形 36"/>
            <p:cNvSpPr/>
            <p:nvPr/>
          </p:nvSpPr>
          <p:spPr>
            <a:xfrm>
              <a:off x="1907321" y="6490166"/>
              <a:ext cx="1205230" cy="367665"/>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cs typeface="+mn-ea"/>
                </a:rPr>
                <a:t>(t,n)</a:t>
              </a:r>
              <a:r>
                <a:rPr lang="zh-CN" altLang="en-US">
                  <a:cs typeface="+mn-ea"/>
                </a:rPr>
                <a:t>门限</a:t>
              </a:r>
            </a:p>
          </p:txBody>
        </p:sp>
        <p:grpSp>
          <p:nvGrpSpPr>
            <p:cNvPr id="38" name="组合 37"/>
            <p:cNvGrpSpPr/>
            <p:nvPr/>
          </p:nvGrpSpPr>
          <p:grpSpPr>
            <a:xfrm>
              <a:off x="274736" y="6493083"/>
              <a:ext cx="6821798" cy="338554"/>
              <a:chOff x="3496021" y="338920"/>
              <a:chExt cx="6821798" cy="338554"/>
            </a:xfrm>
          </p:grpSpPr>
          <p:sp>
            <p:nvSpPr>
              <p:cNvPr id="39" name="文本框 38"/>
              <p:cNvSpPr txBox="1"/>
              <p:nvPr/>
            </p:nvSpPr>
            <p:spPr>
              <a:xfrm>
                <a:off x="5124000"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40" name="文本框 39"/>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41" name="文本框 40"/>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42" name="文本框 41"/>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43" name="文本框 42"/>
              <p:cNvSpPr txBox="1"/>
              <p:nvPr/>
            </p:nvSpPr>
            <p:spPr>
              <a:xfrm>
                <a:off x="3496021" y="338920"/>
                <a:ext cx="591820" cy="337185"/>
              </a:xfrm>
              <a:prstGeom prst="rect">
                <a:avLst/>
              </a:prstGeom>
              <a:noFill/>
            </p:spPr>
            <p:txBody>
              <a:bodyPr wrap="none" rtlCol="0">
                <a:spAutoFit/>
              </a:bodyPr>
              <a:lstStyle/>
              <a:p>
                <a:r>
                  <a:rPr lang="zh-CN" altLang="en-US" sz="1600" b="1" dirty="0">
                    <a:solidFill>
                      <a:schemeClr val="bg1"/>
                    </a:solidFill>
                    <a:latin typeface="+mn-ea"/>
                    <a:cs typeface="+mn-ea"/>
                  </a:rPr>
                  <a:t>论文</a:t>
                </a:r>
              </a:p>
            </p:txBody>
          </p:sp>
          <p:cxnSp>
            <p:nvCxnSpPr>
              <p:cNvPr id="44" name="直接连接符 43"/>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8" name="组合 47"/>
          <p:cNvGrpSpPr/>
          <p:nvPr/>
        </p:nvGrpSpPr>
        <p:grpSpPr>
          <a:xfrm>
            <a:off x="707718" y="813975"/>
            <a:ext cx="4615815" cy="429895"/>
            <a:chOff x="707718" y="813975"/>
            <a:chExt cx="4615815" cy="429895"/>
          </a:xfrm>
        </p:grpSpPr>
        <p:cxnSp>
          <p:nvCxnSpPr>
            <p:cNvPr id="49" name="直接连接符 4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841703" y="813975"/>
              <a:ext cx="4481830"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200" noProof="0" dirty="0">
                  <a:ln>
                    <a:noFill/>
                  </a:ln>
                  <a:solidFill>
                    <a:srgbClr val="00156C"/>
                  </a:solidFill>
                  <a:effectLst/>
                  <a:uLnTx/>
                  <a:uFillTx/>
                  <a:latin typeface="+mn-ea"/>
                  <a:cs typeface="+mn-ea"/>
                  <a:sym typeface="+mn-ea"/>
                </a:rPr>
                <a:t>(t,n)门限秘密共享方案</a:t>
              </a:r>
              <a:r>
                <a:rPr lang="en-US" altLang="zh-CN" sz="2200" noProof="0" dirty="0">
                  <a:ln>
                    <a:noFill/>
                  </a:ln>
                  <a:solidFill>
                    <a:srgbClr val="00156C"/>
                  </a:solidFill>
                  <a:effectLst/>
                  <a:uLnTx/>
                  <a:uFillTx/>
                  <a:latin typeface="+mn-ea"/>
                  <a:cs typeface="+mn-ea"/>
                  <a:sym typeface="+mn-ea"/>
                </a:rPr>
                <a:t>-</a:t>
              </a:r>
              <a:r>
                <a:rPr lang="zh-CN" altLang="en-US" sz="2200" noProof="0" dirty="0">
                  <a:ln>
                    <a:noFill/>
                  </a:ln>
                  <a:solidFill>
                    <a:srgbClr val="00156C"/>
                  </a:solidFill>
                  <a:effectLst/>
                  <a:uLnTx/>
                  <a:uFillTx/>
                  <a:latin typeface="+mn-ea"/>
                  <a:cs typeface="+mn-ea"/>
                  <a:sym typeface="+mn-ea"/>
                </a:rPr>
                <a:t>实验过程</a:t>
              </a:r>
              <a:endParaRPr kumimoji="0" lang="zh-CN" altLang="en-US" sz="2200" b="0" i="0" u="none" strike="noStrike" kern="1200" cap="none" spc="0" normalizeH="0" baseline="0" noProof="0" dirty="0">
                <a:ln>
                  <a:noFill/>
                </a:ln>
                <a:solidFill>
                  <a:srgbClr val="00156C"/>
                </a:solidFill>
                <a:effectLst/>
                <a:uLnTx/>
                <a:uFillTx/>
                <a:latin typeface="+mn-ea"/>
                <a:cs typeface="+mn-ea"/>
              </a:endParaRPr>
            </a:p>
          </p:txBody>
        </p:sp>
      </p:grpSp>
      <p:sp>
        <p:nvSpPr>
          <p:cNvPr id="3" name="文本框 2"/>
          <p:cNvSpPr txBox="1"/>
          <p:nvPr>
            <p:custDataLst>
              <p:tags r:id="rId1"/>
            </p:custDataLst>
          </p:nvPr>
        </p:nvSpPr>
        <p:spPr>
          <a:xfrm>
            <a:off x="-27211" y="6529913"/>
            <a:ext cx="181864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可视密钥分享方案</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9108" y="0"/>
            <a:ext cx="12173784" cy="3423173"/>
          </a:xfrm>
          <a:prstGeom prst="rect">
            <a:avLst/>
          </a:prstGeom>
          <a:solidFill>
            <a:srgbClr val="122E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24" name="iš1íḍè"/>
          <p:cNvSpPr/>
          <p:nvPr/>
        </p:nvSpPr>
        <p:spPr>
          <a:xfrm>
            <a:off x="274736" y="451250"/>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sp>
        <p:nvSpPr>
          <p:cNvPr id="3" name="iṡ1íḋe"/>
          <p:cNvSpPr/>
          <p:nvPr/>
        </p:nvSpPr>
        <p:spPr>
          <a:xfrm>
            <a:off x="481360" y="696817"/>
            <a:ext cx="11229278" cy="5464366"/>
          </a:xfrm>
          <a:prstGeom prst="rect">
            <a:avLst/>
          </a:prstGeom>
          <a:solidFill>
            <a:schemeClr val="bg1"/>
          </a:solidFill>
          <a:ln w="22225">
            <a:solidFill>
              <a:srgbClr val="0E419C"/>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6" name="文本框 5"/>
          <p:cNvSpPr txBox="1"/>
          <p:nvPr/>
        </p:nvSpPr>
        <p:spPr>
          <a:xfrm>
            <a:off x="4945685" y="1557545"/>
            <a:ext cx="2127505" cy="369332"/>
          </a:xfrm>
          <a:prstGeom prst="rect">
            <a:avLst/>
          </a:prstGeom>
          <a:noFill/>
        </p:spPr>
        <p:txBody>
          <a:bodyPr wrap="none" rtlCol="0">
            <a:spAutoFit/>
          </a:bodyPr>
          <a:lstStyle/>
          <a:p>
            <a:r>
              <a:rPr lang="en-US" altLang="zh-CN" b="1" spc="600" dirty="0">
                <a:solidFill>
                  <a:schemeClr val="bg1">
                    <a:lumMod val="95000"/>
                  </a:schemeClr>
                </a:solidFill>
                <a:latin typeface="Perpetua Titling MT" panose="02020502060505020804" pitchFamily="18" charset="0"/>
                <a:cs typeface="+mn-ea"/>
              </a:rPr>
              <a:t>CONTENTS</a:t>
            </a:r>
            <a:endParaRPr lang="zh-CN" altLang="en-US" b="1" spc="600" dirty="0">
              <a:solidFill>
                <a:schemeClr val="bg1">
                  <a:lumMod val="95000"/>
                </a:schemeClr>
              </a:solidFill>
              <a:latin typeface="Perpetua Titling MT" panose="02020502060505020804" pitchFamily="18" charset="0"/>
              <a:cs typeface="+mn-ea"/>
            </a:endParaRPr>
          </a:p>
        </p:txBody>
      </p:sp>
      <p:sp>
        <p:nvSpPr>
          <p:cNvPr id="5" name="文本框 4"/>
          <p:cNvSpPr txBox="1"/>
          <p:nvPr/>
        </p:nvSpPr>
        <p:spPr>
          <a:xfrm>
            <a:off x="5102779" y="873760"/>
            <a:ext cx="1986441" cy="769441"/>
          </a:xfrm>
          <a:prstGeom prst="rect">
            <a:avLst/>
          </a:prstGeom>
          <a:noFill/>
        </p:spPr>
        <p:txBody>
          <a:bodyPr wrap="none" rtlCol="0">
            <a:spAutoFit/>
          </a:bodyPr>
          <a:lstStyle/>
          <a:p>
            <a:pPr algn="ctr"/>
            <a:r>
              <a:rPr lang="zh-CN" altLang="en-US" sz="4400" b="1" spc="2500" dirty="0">
                <a:solidFill>
                  <a:srgbClr val="122E66"/>
                </a:solidFill>
                <a:latin typeface="+mn-ea"/>
                <a:cs typeface="+mn-ea"/>
              </a:rPr>
              <a:t>目录</a:t>
            </a:r>
          </a:p>
        </p:txBody>
      </p:sp>
      <p:grpSp>
        <p:nvGrpSpPr>
          <p:cNvPr id="10" name="组合 9"/>
          <p:cNvGrpSpPr/>
          <p:nvPr>
            <p:custDataLst>
              <p:tags r:id="rId2"/>
            </p:custDataLst>
          </p:nvPr>
        </p:nvGrpSpPr>
        <p:grpSpPr>
          <a:xfrm>
            <a:off x="4112277" y="1786989"/>
            <a:ext cx="3794124" cy="1348740"/>
            <a:chOff x="2377440" y="2130511"/>
            <a:chExt cx="3195850" cy="1136064"/>
          </a:xfrm>
        </p:grpSpPr>
        <p:sp>
          <p:nvSpPr>
            <p:cNvPr id="7" name="矩形: 圆角 6"/>
            <p:cNvSpPr/>
            <p:nvPr>
              <p:custDataLst>
                <p:tags r:id="rId11"/>
              </p:custDataLst>
            </p:nvPr>
          </p:nvSpPr>
          <p:spPr>
            <a:xfrm>
              <a:off x="2377440" y="2397946"/>
              <a:ext cx="3195850" cy="868629"/>
            </a:xfrm>
            <a:prstGeom prst="roundRect">
              <a:avLst>
                <a:gd name="adj" fmla="val 35632"/>
              </a:avLst>
            </a:prstGeom>
            <a:solidFill>
              <a:schemeClr val="bg1">
                <a:lumMod val="95000"/>
              </a:schemeClr>
            </a:solidFill>
            <a:ln>
              <a:noFill/>
            </a:ln>
            <a:effectLst>
              <a:outerShdw blurRad="38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sp>
          <p:nvSpPr>
            <p:cNvPr id="8" name="文本框 7"/>
            <p:cNvSpPr txBox="1"/>
            <p:nvPr>
              <p:custDataLst>
                <p:tags r:id="rId12"/>
              </p:custDataLst>
            </p:nvPr>
          </p:nvSpPr>
          <p:spPr>
            <a:xfrm>
              <a:off x="2377440" y="2130511"/>
              <a:ext cx="607859" cy="646331"/>
            </a:xfrm>
            <a:prstGeom prst="rect">
              <a:avLst/>
            </a:prstGeom>
            <a:noFill/>
          </p:spPr>
          <p:txBody>
            <a:bodyPr wrap="none" rtlCol="0">
              <a:spAutoFit/>
            </a:bodyPr>
            <a:lstStyle/>
            <a:p>
              <a:r>
                <a:rPr lang="en-US" altLang="zh-CN" sz="3600" dirty="0">
                  <a:solidFill>
                    <a:srgbClr val="0E419C">
                      <a:alpha val="62000"/>
                    </a:srgbClr>
                  </a:solidFill>
                  <a:latin typeface="Impact" panose="020B0806030902050204" pitchFamily="34" charset="0"/>
                  <a:cs typeface="+mn-ea"/>
                </a:rPr>
                <a:t>01</a:t>
              </a:r>
              <a:endParaRPr lang="zh-CN" altLang="en-US" sz="3600" dirty="0">
                <a:solidFill>
                  <a:srgbClr val="0E419C">
                    <a:alpha val="62000"/>
                  </a:srgbClr>
                </a:solidFill>
                <a:latin typeface="Impact" panose="020B0806030902050204" pitchFamily="34" charset="0"/>
                <a:cs typeface="+mn-ea"/>
              </a:endParaRPr>
            </a:p>
          </p:txBody>
        </p:sp>
        <p:sp>
          <p:nvSpPr>
            <p:cNvPr id="9" name="文本框 8"/>
            <p:cNvSpPr txBox="1"/>
            <p:nvPr>
              <p:custDataLst>
                <p:tags r:id="rId13"/>
              </p:custDataLst>
            </p:nvPr>
          </p:nvSpPr>
          <p:spPr>
            <a:xfrm>
              <a:off x="2947077" y="2647731"/>
              <a:ext cx="2531007" cy="471755"/>
            </a:xfrm>
            <a:prstGeom prst="rect">
              <a:avLst/>
            </a:prstGeom>
            <a:noFill/>
          </p:spPr>
          <p:txBody>
            <a:bodyPr wrap="square" rtlCol="0">
              <a:noAutofit/>
            </a:bodyPr>
            <a:lstStyle/>
            <a:p>
              <a:r>
                <a:rPr lang="zh-CN" altLang="en-US" sz="2400" spc="300" dirty="0">
                  <a:latin typeface="+mn-ea"/>
                  <a:cs typeface="+mn-ea"/>
                </a:rPr>
                <a:t>可视密钥分享方案</a:t>
              </a:r>
            </a:p>
          </p:txBody>
        </p:sp>
      </p:grpSp>
      <p:grpSp>
        <p:nvGrpSpPr>
          <p:cNvPr id="30" name="组合 29"/>
          <p:cNvGrpSpPr/>
          <p:nvPr>
            <p:custDataLst>
              <p:tags r:id="rId3"/>
            </p:custDataLst>
          </p:nvPr>
        </p:nvGrpSpPr>
        <p:grpSpPr>
          <a:xfrm>
            <a:off x="4112260" y="4625335"/>
            <a:ext cx="3794125" cy="1198880"/>
            <a:chOff x="2377440" y="1792324"/>
            <a:chExt cx="3141272" cy="1206989"/>
          </a:xfrm>
        </p:grpSpPr>
        <p:sp>
          <p:nvSpPr>
            <p:cNvPr id="31" name="矩形: 圆角 30"/>
            <p:cNvSpPr/>
            <p:nvPr>
              <p:custDataLst>
                <p:tags r:id="rId8"/>
              </p:custDataLst>
            </p:nvPr>
          </p:nvSpPr>
          <p:spPr>
            <a:xfrm>
              <a:off x="2377440" y="2078089"/>
              <a:ext cx="3141272" cy="903963"/>
            </a:xfrm>
            <a:prstGeom prst="roundRect">
              <a:avLst>
                <a:gd name="adj" fmla="val 35632"/>
              </a:avLst>
            </a:prstGeom>
            <a:solidFill>
              <a:schemeClr val="bg1">
                <a:lumMod val="95000"/>
              </a:schemeClr>
            </a:solidFill>
            <a:ln>
              <a:noFill/>
            </a:ln>
            <a:effectLst>
              <a:outerShdw blurRad="38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sp>
          <p:nvSpPr>
            <p:cNvPr id="32" name="文本框 31"/>
            <p:cNvSpPr txBox="1"/>
            <p:nvPr>
              <p:custDataLst>
                <p:tags r:id="rId9"/>
              </p:custDataLst>
            </p:nvPr>
          </p:nvSpPr>
          <p:spPr>
            <a:xfrm>
              <a:off x="2377440" y="1792324"/>
              <a:ext cx="570069" cy="1206989"/>
            </a:xfrm>
            <a:prstGeom prst="rect">
              <a:avLst/>
            </a:prstGeom>
            <a:noFill/>
          </p:spPr>
          <p:txBody>
            <a:bodyPr wrap="square" rtlCol="0">
              <a:spAutoFit/>
            </a:bodyPr>
            <a:lstStyle/>
            <a:p>
              <a:r>
                <a:rPr lang="en-US" altLang="zh-CN" sz="3600" dirty="0">
                  <a:solidFill>
                    <a:srgbClr val="0E419C">
                      <a:alpha val="62000"/>
                    </a:srgbClr>
                  </a:solidFill>
                  <a:latin typeface="Impact" panose="020B0806030902050204" pitchFamily="34" charset="0"/>
                  <a:cs typeface="+mn-ea"/>
                </a:rPr>
                <a:t>03</a:t>
              </a:r>
              <a:endParaRPr lang="zh-CN" altLang="en-US" sz="3600" dirty="0">
                <a:solidFill>
                  <a:srgbClr val="0E419C">
                    <a:alpha val="62000"/>
                  </a:srgbClr>
                </a:solidFill>
                <a:latin typeface="Impact" panose="020B0806030902050204" pitchFamily="34" charset="0"/>
                <a:cs typeface="+mn-ea"/>
              </a:endParaRPr>
            </a:p>
          </p:txBody>
        </p:sp>
        <p:sp>
          <p:nvSpPr>
            <p:cNvPr id="33" name="文本框 32"/>
            <p:cNvSpPr txBox="1"/>
            <p:nvPr>
              <p:custDataLst>
                <p:tags r:id="rId10"/>
              </p:custDataLst>
            </p:nvPr>
          </p:nvSpPr>
          <p:spPr>
            <a:xfrm>
              <a:off x="3539646" y="2329376"/>
              <a:ext cx="1344148" cy="463489"/>
            </a:xfrm>
            <a:prstGeom prst="rect">
              <a:avLst/>
            </a:prstGeom>
            <a:noFill/>
          </p:spPr>
          <p:txBody>
            <a:bodyPr wrap="square" rtlCol="0">
              <a:spAutoFit/>
            </a:bodyPr>
            <a:lstStyle/>
            <a:p>
              <a:r>
                <a:rPr lang="zh-CN" altLang="en-US" sz="2400" spc="300" dirty="0">
                  <a:latin typeface="+mn-ea"/>
                  <a:cs typeface="+mn-ea"/>
                </a:rPr>
                <a:t>叠像术</a:t>
              </a:r>
            </a:p>
          </p:txBody>
        </p:sp>
      </p:grpSp>
      <p:grpSp>
        <p:nvGrpSpPr>
          <p:cNvPr id="35" name="组合 34"/>
          <p:cNvGrpSpPr/>
          <p:nvPr>
            <p:custDataLst>
              <p:tags r:id="rId4"/>
            </p:custDataLst>
          </p:nvPr>
        </p:nvGrpSpPr>
        <p:grpSpPr>
          <a:xfrm>
            <a:off x="4112365" y="3175217"/>
            <a:ext cx="3793490" cy="1381124"/>
            <a:chOff x="1803524" y="2130511"/>
            <a:chExt cx="3195316" cy="1163342"/>
          </a:xfrm>
        </p:grpSpPr>
        <p:sp>
          <p:nvSpPr>
            <p:cNvPr id="36" name="矩形: 圆角 35"/>
            <p:cNvSpPr/>
            <p:nvPr>
              <p:custDataLst>
                <p:tags r:id="rId5"/>
              </p:custDataLst>
            </p:nvPr>
          </p:nvSpPr>
          <p:spPr>
            <a:xfrm>
              <a:off x="1803524" y="2424690"/>
              <a:ext cx="3195316" cy="846699"/>
            </a:xfrm>
            <a:prstGeom prst="roundRect">
              <a:avLst>
                <a:gd name="adj" fmla="val 35632"/>
              </a:avLst>
            </a:prstGeom>
            <a:solidFill>
              <a:schemeClr val="bg1">
                <a:lumMod val="95000"/>
              </a:schemeClr>
            </a:solidFill>
            <a:ln>
              <a:noFill/>
            </a:ln>
            <a:effectLst>
              <a:outerShdw blurRad="38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sp>
          <p:nvSpPr>
            <p:cNvPr id="37" name="文本框 36"/>
            <p:cNvSpPr txBox="1"/>
            <p:nvPr>
              <p:custDataLst>
                <p:tags r:id="rId6"/>
              </p:custDataLst>
            </p:nvPr>
          </p:nvSpPr>
          <p:spPr>
            <a:xfrm>
              <a:off x="1817966" y="2130511"/>
              <a:ext cx="559267" cy="544414"/>
            </a:xfrm>
            <a:prstGeom prst="rect">
              <a:avLst/>
            </a:prstGeom>
            <a:noFill/>
          </p:spPr>
          <p:txBody>
            <a:bodyPr wrap="none" rtlCol="0">
              <a:spAutoFit/>
            </a:bodyPr>
            <a:lstStyle/>
            <a:p>
              <a:r>
                <a:rPr lang="en-US" altLang="zh-CN" sz="3600" dirty="0">
                  <a:solidFill>
                    <a:srgbClr val="0E419C">
                      <a:alpha val="62000"/>
                    </a:srgbClr>
                  </a:solidFill>
                  <a:latin typeface="Impact" panose="020B0806030902050204" pitchFamily="34" charset="0"/>
                  <a:cs typeface="+mn-ea"/>
                </a:rPr>
                <a:t>02</a:t>
              </a:r>
              <a:endParaRPr lang="zh-CN" altLang="en-US" sz="3600" dirty="0">
                <a:solidFill>
                  <a:srgbClr val="0E419C">
                    <a:alpha val="62000"/>
                  </a:srgbClr>
                </a:solidFill>
                <a:latin typeface="Impact" panose="020B0806030902050204" pitchFamily="34" charset="0"/>
                <a:cs typeface="+mn-ea"/>
              </a:endParaRPr>
            </a:p>
          </p:txBody>
        </p:sp>
        <p:sp>
          <p:nvSpPr>
            <p:cNvPr id="38" name="文本框 37"/>
            <p:cNvSpPr txBox="1"/>
            <p:nvPr>
              <p:custDataLst>
                <p:tags r:id="rId7"/>
              </p:custDataLst>
            </p:nvPr>
          </p:nvSpPr>
          <p:spPr>
            <a:xfrm>
              <a:off x="2643804" y="2637033"/>
              <a:ext cx="2051763" cy="656820"/>
            </a:xfrm>
            <a:prstGeom prst="rect">
              <a:avLst/>
            </a:prstGeom>
            <a:noFill/>
          </p:spPr>
          <p:txBody>
            <a:bodyPr wrap="square" rtlCol="0">
              <a:noAutofit/>
            </a:bodyPr>
            <a:lstStyle/>
            <a:p>
              <a:r>
                <a:rPr lang="zh-CN" altLang="en-US" sz="2400" spc="300" dirty="0">
                  <a:latin typeface="+mn-ea"/>
                  <a:cs typeface="+mn-ea"/>
                </a:rPr>
                <a:t>（</a:t>
              </a:r>
              <a:r>
                <a:rPr lang="en-US" altLang="zh-CN" sz="2400" spc="300" dirty="0">
                  <a:latin typeface="+mn-ea"/>
                  <a:cs typeface="+mn-ea"/>
                </a:rPr>
                <a:t>t</a:t>
              </a:r>
              <a:r>
                <a:rPr lang="zh-CN" altLang="en-US" sz="2400" spc="300" dirty="0">
                  <a:latin typeface="+mn-ea"/>
                  <a:cs typeface="+mn-ea"/>
                </a:rPr>
                <a:t>，</a:t>
              </a:r>
              <a:r>
                <a:rPr lang="en-US" altLang="zh-CN" sz="2400" spc="300" dirty="0">
                  <a:latin typeface="+mn-ea"/>
                  <a:cs typeface="+mn-ea"/>
                </a:rPr>
                <a:t>n</a:t>
              </a:r>
              <a:r>
                <a:rPr lang="zh-CN" altLang="en-US" sz="2400" spc="300" dirty="0">
                  <a:latin typeface="+mn-ea"/>
                  <a:cs typeface="+mn-ea"/>
                </a:rPr>
                <a:t>门限）</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323639"/>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663501"/>
            <a:ext cx="6005830" cy="429895"/>
            <a:chOff x="707718" y="813975"/>
            <a:chExt cx="6005830"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703" y="813975"/>
              <a:ext cx="5871845"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(t,n)门限秘密共享方案</a:t>
              </a:r>
              <a:r>
                <a:rPr kumimoji="0" lang="en-US" altLang="zh-CN" sz="2200" b="0" i="0" u="none" strike="noStrike" kern="1200" cap="none" spc="0" normalizeH="0" baseline="0" noProof="0" dirty="0">
                  <a:ln>
                    <a:noFill/>
                  </a:ln>
                  <a:solidFill>
                    <a:srgbClr val="00156C"/>
                  </a:solidFill>
                  <a:effectLst/>
                  <a:uLnTx/>
                  <a:uFillTx/>
                  <a:latin typeface="+mn-ea"/>
                  <a:cs typeface="+mn-ea"/>
                </a:rPr>
                <a:t>-MATLAB</a:t>
              </a:r>
              <a:r>
                <a:rPr kumimoji="0" lang="zh-CN" altLang="en-US" sz="2200" b="0" i="0" u="none" strike="noStrike" kern="1200" cap="none" spc="0" normalizeH="0" baseline="0" noProof="0" dirty="0">
                  <a:ln>
                    <a:noFill/>
                  </a:ln>
                  <a:solidFill>
                    <a:srgbClr val="00156C"/>
                  </a:solidFill>
                  <a:effectLst/>
                  <a:uLnTx/>
                  <a:uFillTx/>
                  <a:latin typeface="+mn-ea"/>
                  <a:cs typeface="+mn-ea"/>
                </a:rPr>
                <a:t>核心代码</a:t>
              </a:r>
            </a:p>
          </p:txBody>
        </p:sp>
      </p:grpSp>
      <p:pic>
        <p:nvPicPr>
          <p:cNvPr id="8" name="图片 7"/>
          <p:cNvPicPr>
            <a:picLocks noChangeAspect="1"/>
          </p:cNvPicPr>
          <p:nvPr/>
        </p:nvPicPr>
        <p:blipFill>
          <a:blip r:embed="rId3"/>
          <a:stretch>
            <a:fillRect/>
          </a:stretch>
        </p:blipFill>
        <p:spPr>
          <a:xfrm>
            <a:off x="883285" y="1336675"/>
            <a:ext cx="7701915" cy="4351020"/>
          </a:xfrm>
          <a:prstGeom prst="rect">
            <a:avLst/>
          </a:prstGeom>
        </p:spPr>
      </p:pic>
      <p:pic>
        <p:nvPicPr>
          <p:cNvPr id="10" name="图片 9"/>
          <p:cNvPicPr>
            <a:picLocks noChangeAspect="1"/>
          </p:cNvPicPr>
          <p:nvPr>
            <p:custDataLst>
              <p:tags r:id="rId1"/>
            </p:custDataLst>
          </p:nvPr>
        </p:nvPicPr>
        <p:blipFill>
          <a:blip r:embed="rId4"/>
          <a:stretch>
            <a:fillRect/>
          </a:stretch>
        </p:blipFill>
        <p:spPr>
          <a:xfrm>
            <a:off x="-36003230" y="-17266285"/>
            <a:ext cx="17373600" cy="11868150"/>
          </a:xfrm>
          <a:prstGeom prst="rect">
            <a:avLst/>
          </a:prstGeom>
        </p:spPr>
      </p:pic>
      <p:pic>
        <p:nvPicPr>
          <p:cNvPr id="11" name="图片 10"/>
          <p:cNvPicPr>
            <a:picLocks noChangeAspect="1"/>
          </p:cNvPicPr>
          <p:nvPr/>
        </p:nvPicPr>
        <p:blipFill>
          <a:blip r:embed="rId4"/>
          <a:stretch>
            <a:fillRect/>
          </a:stretch>
        </p:blipFill>
        <p:spPr>
          <a:xfrm>
            <a:off x="4686300" y="1284605"/>
            <a:ext cx="6434455" cy="4396105"/>
          </a:xfrm>
          <a:prstGeom prst="rect">
            <a:avLst/>
          </a:prstGeom>
        </p:spPr>
      </p:pic>
      <p:grpSp>
        <p:nvGrpSpPr>
          <p:cNvPr id="2" name="组合 1"/>
          <p:cNvGrpSpPr/>
          <p:nvPr/>
        </p:nvGrpSpPr>
        <p:grpSpPr>
          <a:xfrm>
            <a:off x="92491" y="6443176"/>
            <a:ext cx="7306303" cy="378301"/>
            <a:chOff x="-209769" y="6453336"/>
            <a:chExt cx="7306303" cy="378301"/>
          </a:xfrm>
        </p:grpSpPr>
        <p:sp>
          <p:nvSpPr>
            <p:cNvPr id="3" name="箭头: 五边形 2"/>
            <p:cNvSpPr/>
            <p:nvPr/>
          </p:nvSpPr>
          <p:spPr>
            <a:xfrm>
              <a:off x="1845586" y="645333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5" name="组合 14"/>
            <p:cNvGrpSpPr/>
            <p:nvPr/>
          </p:nvGrpSpPr>
          <p:grpSpPr>
            <a:xfrm>
              <a:off x="-209769" y="6493083"/>
              <a:ext cx="7306303" cy="338554"/>
              <a:chOff x="3011516" y="338920"/>
              <a:chExt cx="7306303" cy="338554"/>
            </a:xfrm>
          </p:grpSpPr>
          <p:sp>
            <p:nvSpPr>
              <p:cNvPr id="16" name="文本框 15"/>
              <p:cNvSpPr txBox="1"/>
              <p:nvPr/>
            </p:nvSpPr>
            <p:spPr>
              <a:xfrm>
                <a:off x="5124161" y="338920"/>
                <a:ext cx="1275080" cy="337185"/>
              </a:xfrm>
              <a:prstGeom prst="rect">
                <a:avLst/>
              </a:prstGeom>
              <a:noFill/>
            </p:spPr>
            <p:txBody>
              <a:bodyPr wrap="square" rtlCol="0">
                <a:spAutoFit/>
              </a:bodyPr>
              <a:lstStyle/>
              <a:p>
                <a:pPr algn="l"/>
                <a:r>
                  <a:rPr lang="zh-CN" altLang="en-US" sz="1600" b="1" dirty="0">
                    <a:solidFill>
                      <a:schemeClr val="bg1"/>
                    </a:solidFill>
                    <a:latin typeface="+mn-ea"/>
                    <a:cs typeface="+mn-ea"/>
                  </a:rPr>
                  <a:t>(t,n)门限</a:t>
                </a:r>
              </a:p>
            </p:txBody>
          </p:sp>
          <p:sp>
            <p:nvSpPr>
              <p:cNvPr id="17" name="文本框 16"/>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8" name="文本框 17"/>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9" name="文本框 18"/>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0" name="文本框 19"/>
              <p:cNvSpPr txBox="1"/>
              <p:nvPr/>
            </p:nvSpPr>
            <p:spPr>
              <a:xfrm>
                <a:off x="3011516" y="340190"/>
                <a:ext cx="1837690" cy="337185"/>
              </a:xfrm>
              <a:prstGeom prst="rect">
                <a:avLst/>
              </a:prstGeom>
              <a:noFill/>
            </p:spPr>
            <p:txBody>
              <a:bodyPr wrap="square" rtlCol="0">
                <a:spAutoFit/>
              </a:bodyPr>
              <a:lstStyle/>
              <a:p>
                <a:r>
                  <a:rPr lang="zh-CN" altLang="en-US" sz="1600" b="1" dirty="0">
                    <a:solidFill>
                      <a:srgbClr val="A6A6A6"/>
                    </a:solidFill>
                    <a:latin typeface="+mn-ea"/>
                    <a:cs typeface="+mn-ea"/>
                  </a:rPr>
                  <a:t>可视密钥分享方案</a:t>
                </a:r>
              </a:p>
            </p:txBody>
          </p:sp>
          <p:cxnSp>
            <p:nvCxnSpPr>
              <p:cNvPr id="21" name="直接连接符 20"/>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719385"/>
            <a:ext cx="4718050" cy="429895"/>
            <a:chOff x="707718" y="813975"/>
            <a:chExt cx="4718050"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703" y="813975"/>
              <a:ext cx="4584065"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200" noProof="0" dirty="0">
                  <a:ln>
                    <a:noFill/>
                  </a:ln>
                  <a:solidFill>
                    <a:srgbClr val="00156C"/>
                  </a:solidFill>
                  <a:effectLst/>
                  <a:uLnTx/>
                  <a:uFillTx/>
                  <a:latin typeface="+mn-ea"/>
                  <a:cs typeface="+mn-ea"/>
                  <a:sym typeface="+mn-ea"/>
                </a:rPr>
                <a:t>(t,n)门限秘密共享方案</a:t>
              </a:r>
              <a:r>
                <a:rPr lang="en-US" altLang="zh-CN" sz="2200" noProof="0" dirty="0">
                  <a:ln>
                    <a:noFill/>
                  </a:ln>
                  <a:solidFill>
                    <a:srgbClr val="00156C"/>
                  </a:solidFill>
                  <a:effectLst/>
                  <a:uLnTx/>
                  <a:uFillTx/>
                  <a:latin typeface="+mn-ea"/>
                  <a:cs typeface="+mn-ea"/>
                  <a:sym typeface="+mn-ea"/>
                </a:rPr>
                <a:t>-</a:t>
              </a:r>
              <a:r>
                <a:rPr lang="zh-CN" altLang="en-US" sz="2200" noProof="0" dirty="0">
                  <a:ln>
                    <a:noFill/>
                  </a:ln>
                  <a:solidFill>
                    <a:srgbClr val="00156C"/>
                  </a:solidFill>
                  <a:effectLst/>
                  <a:uLnTx/>
                  <a:uFillTx/>
                  <a:latin typeface="+mn-ea"/>
                  <a:cs typeface="+mn-ea"/>
                  <a:sym typeface="+mn-ea"/>
                </a:rPr>
                <a:t>实验结果</a:t>
              </a:r>
              <a:endParaRPr kumimoji="0" lang="zh-CN" altLang="en-US" sz="2200" b="0" i="0" u="none" strike="noStrike" kern="1200" cap="none" spc="0" normalizeH="0" baseline="0" noProof="0" dirty="0">
                <a:ln>
                  <a:noFill/>
                </a:ln>
                <a:solidFill>
                  <a:srgbClr val="00156C"/>
                </a:solidFill>
                <a:effectLst/>
                <a:uLnTx/>
                <a:uFillTx/>
                <a:latin typeface="+mn-ea"/>
                <a:cs typeface="+mn-ea"/>
                <a:sym typeface="+mn-ea"/>
              </a:endParaRPr>
            </a:p>
          </p:txBody>
        </p:sp>
      </p:grpSp>
      <p:graphicFrame>
        <p:nvGraphicFramePr>
          <p:cNvPr id="25" name="图示 24"/>
          <p:cNvGraphicFramePr/>
          <p:nvPr/>
        </p:nvGraphicFramePr>
        <p:xfrm>
          <a:off x="1827960" y="1109523"/>
          <a:ext cx="8536079" cy="5211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1411605" y="1446530"/>
            <a:ext cx="7008495" cy="368300"/>
          </a:xfrm>
          <a:prstGeom prst="rect">
            <a:avLst/>
          </a:prstGeom>
          <a:noFill/>
        </p:spPr>
        <p:txBody>
          <a:bodyPr wrap="square" rtlCol="0">
            <a:spAutoFit/>
          </a:bodyPr>
          <a:lstStyle/>
          <a:p>
            <a:r>
              <a:rPr lang="zh-CN" altLang="en-US"/>
              <a:t>这里采用 t=4,n=5 进行演示，原始图像如下：</a:t>
            </a:r>
          </a:p>
        </p:txBody>
      </p:sp>
      <p:pic>
        <p:nvPicPr>
          <p:cNvPr id="8" name="图片 7"/>
          <p:cNvPicPr>
            <a:picLocks noChangeAspect="1"/>
          </p:cNvPicPr>
          <p:nvPr>
            <p:custDataLst>
              <p:tags r:id="rId1"/>
            </p:custDataLst>
          </p:nvPr>
        </p:nvPicPr>
        <p:blipFill>
          <a:blip r:embed="rId8"/>
          <a:stretch>
            <a:fillRect/>
          </a:stretch>
        </p:blipFill>
        <p:spPr>
          <a:xfrm>
            <a:off x="3660140" y="1978025"/>
            <a:ext cx="4131945" cy="4139565"/>
          </a:xfrm>
          <a:prstGeom prst="rect">
            <a:avLst/>
          </a:prstGeom>
        </p:spPr>
      </p:pic>
      <p:grpSp>
        <p:nvGrpSpPr>
          <p:cNvPr id="2" name="组合 1"/>
          <p:cNvGrpSpPr/>
          <p:nvPr/>
        </p:nvGrpSpPr>
        <p:grpSpPr>
          <a:xfrm>
            <a:off x="92491" y="6443176"/>
            <a:ext cx="7306303" cy="378301"/>
            <a:chOff x="-209769" y="6453336"/>
            <a:chExt cx="7306303" cy="378301"/>
          </a:xfrm>
        </p:grpSpPr>
        <p:sp>
          <p:nvSpPr>
            <p:cNvPr id="3" name="箭头: 五边形 2"/>
            <p:cNvSpPr/>
            <p:nvPr/>
          </p:nvSpPr>
          <p:spPr>
            <a:xfrm>
              <a:off x="1845586" y="645333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5" name="组合 14"/>
            <p:cNvGrpSpPr/>
            <p:nvPr/>
          </p:nvGrpSpPr>
          <p:grpSpPr>
            <a:xfrm>
              <a:off x="-209769" y="6493083"/>
              <a:ext cx="7306303" cy="338554"/>
              <a:chOff x="3011516" y="338920"/>
              <a:chExt cx="7306303" cy="338554"/>
            </a:xfrm>
          </p:grpSpPr>
          <p:sp>
            <p:nvSpPr>
              <p:cNvPr id="16" name="文本框 15"/>
              <p:cNvSpPr txBox="1"/>
              <p:nvPr/>
            </p:nvSpPr>
            <p:spPr>
              <a:xfrm>
                <a:off x="5124161" y="338920"/>
                <a:ext cx="1275080" cy="337185"/>
              </a:xfrm>
              <a:prstGeom prst="rect">
                <a:avLst/>
              </a:prstGeom>
              <a:noFill/>
            </p:spPr>
            <p:txBody>
              <a:bodyPr wrap="square" rtlCol="0">
                <a:spAutoFit/>
              </a:bodyPr>
              <a:lstStyle/>
              <a:p>
                <a:pPr algn="l"/>
                <a:r>
                  <a:rPr lang="zh-CN" altLang="en-US" sz="1600" b="1" dirty="0">
                    <a:solidFill>
                      <a:schemeClr val="bg1"/>
                    </a:solidFill>
                    <a:latin typeface="+mn-ea"/>
                    <a:cs typeface="+mn-ea"/>
                  </a:rPr>
                  <a:t>(t,n)门限</a:t>
                </a:r>
              </a:p>
            </p:txBody>
          </p:sp>
          <p:sp>
            <p:nvSpPr>
              <p:cNvPr id="17" name="文本框 16"/>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8" name="文本框 17"/>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9" name="文本框 18"/>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0" name="文本框 19"/>
              <p:cNvSpPr txBox="1"/>
              <p:nvPr/>
            </p:nvSpPr>
            <p:spPr>
              <a:xfrm>
                <a:off x="3011516" y="340190"/>
                <a:ext cx="1837690" cy="337185"/>
              </a:xfrm>
              <a:prstGeom prst="rect">
                <a:avLst/>
              </a:prstGeom>
              <a:noFill/>
            </p:spPr>
            <p:txBody>
              <a:bodyPr wrap="square" rtlCol="0">
                <a:spAutoFit/>
              </a:bodyPr>
              <a:lstStyle/>
              <a:p>
                <a:r>
                  <a:rPr lang="zh-CN" altLang="en-US" sz="1600" b="1" dirty="0">
                    <a:solidFill>
                      <a:srgbClr val="A6A6A6"/>
                    </a:solidFill>
                    <a:latin typeface="+mn-ea"/>
                    <a:cs typeface="+mn-ea"/>
                  </a:rPr>
                  <a:t>可视密钥分享方案</a:t>
                </a:r>
              </a:p>
            </p:txBody>
          </p:sp>
          <p:cxnSp>
            <p:nvCxnSpPr>
              <p:cNvPr id="21" name="直接连接符 20"/>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719385"/>
            <a:ext cx="4986020" cy="768350"/>
            <a:chOff x="707718" y="813975"/>
            <a:chExt cx="4986020" cy="768350"/>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090623" y="813975"/>
              <a:ext cx="4603115" cy="768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200" noProof="0" dirty="0">
                  <a:ln>
                    <a:noFill/>
                  </a:ln>
                  <a:solidFill>
                    <a:srgbClr val="00156C"/>
                  </a:solidFill>
                  <a:effectLst/>
                  <a:uLnTx/>
                  <a:uFillTx/>
                  <a:latin typeface="+mn-ea"/>
                  <a:cs typeface="+mn-ea"/>
                  <a:sym typeface="+mn-ea"/>
                </a:rPr>
                <a:t>(t,n)门限秘密共享方案</a:t>
              </a:r>
              <a:r>
                <a:rPr lang="en-US" altLang="zh-CN" sz="2200" noProof="0" dirty="0">
                  <a:ln>
                    <a:noFill/>
                  </a:ln>
                  <a:solidFill>
                    <a:srgbClr val="00156C"/>
                  </a:solidFill>
                  <a:effectLst/>
                  <a:uLnTx/>
                  <a:uFillTx/>
                  <a:latin typeface="+mn-ea"/>
                  <a:cs typeface="+mn-ea"/>
                  <a:sym typeface="+mn-ea"/>
                </a:rPr>
                <a:t>-</a:t>
              </a:r>
              <a:r>
                <a:rPr lang="zh-CN" altLang="en-US" sz="2200" noProof="0" dirty="0">
                  <a:ln>
                    <a:noFill/>
                  </a:ln>
                  <a:solidFill>
                    <a:srgbClr val="00156C"/>
                  </a:solidFill>
                  <a:effectLst/>
                  <a:uLnTx/>
                  <a:uFillTx/>
                  <a:latin typeface="+mn-ea"/>
                  <a:cs typeface="+mn-ea"/>
                  <a:sym typeface="+mn-ea"/>
                </a:rPr>
                <a:t>实验结果</a:t>
              </a:r>
              <a:endParaRPr kumimoji="0" lang="zh-CN" altLang="en-US" sz="2200" b="0" i="0" u="none" strike="noStrike" kern="1200" cap="none" spc="0" normalizeH="0" baseline="0" noProof="0" dirty="0">
                <a:ln>
                  <a:noFill/>
                </a:ln>
                <a:solidFill>
                  <a:srgbClr val="00156C"/>
                </a:solidFill>
                <a:effectLst/>
                <a:uLnTx/>
                <a:uFillTx/>
                <a:latin typeface="+mn-ea"/>
                <a:cs typeface="+mn-ea"/>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200" b="0" i="0" u="none" strike="noStrike" kern="1200" cap="none" spc="0" normalizeH="0" baseline="0" noProof="0" dirty="0">
                <a:ln>
                  <a:noFill/>
                </a:ln>
                <a:solidFill>
                  <a:srgbClr val="00156C"/>
                </a:solidFill>
                <a:effectLst/>
                <a:uLnTx/>
                <a:uFillTx/>
                <a:latin typeface="+mn-ea"/>
                <a:cs typeface="+mn-ea"/>
              </a:endParaRPr>
            </a:p>
          </p:txBody>
        </p:sp>
      </p:grpSp>
      <p:graphicFrame>
        <p:nvGraphicFramePr>
          <p:cNvPr id="25" name="图示 24"/>
          <p:cNvGraphicFramePr/>
          <p:nvPr/>
        </p:nvGraphicFramePr>
        <p:xfrm>
          <a:off x="1827960" y="1109523"/>
          <a:ext cx="8536079" cy="5211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1287145" y="1322705"/>
            <a:ext cx="7087235" cy="368300"/>
          </a:xfrm>
          <a:prstGeom prst="rect">
            <a:avLst/>
          </a:prstGeom>
          <a:noFill/>
        </p:spPr>
        <p:txBody>
          <a:bodyPr wrap="square" rtlCol="0">
            <a:spAutoFit/>
          </a:bodyPr>
          <a:lstStyle/>
          <a:p>
            <a:r>
              <a:rPr lang="zh-CN" altLang="en-US"/>
              <a:t>生成的 n 幅阴影图像如下图所示：</a:t>
            </a:r>
          </a:p>
        </p:txBody>
      </p:sp>
      <p:pic>
        <p:nvPicPr>
          <p:cNvPr id="10" name="图片 9" descr="shadow_img_2"/>
          <p:cNvPicPr>
            <a:picLocks noChangeAspect="1"/>
          </p:cNvPicPr>
          <p:nvPr/>
        </p:nvPicPr>
        <p:blipFill>
          <a:blip r:embed="rId7"/>
          <a:stretch>
            <a:fillRect/>
          </a:stretch>
        </p:blipFill>
        <p:spPr>
          <a:xfrm>
            <a:off x="4992370" y="1976120"/>
            <a:ext cx="1944370" cy="1944370"/>
          </a:xfrm>
          <a:prstGeom prst="rect">
            <a:avLst/>
          </a:prstGeom>
        </p:spPr>
      </p:pic>
      <p:pic>
        <p:nvPicPr>
          <p:cNvPr id="11" name="图片 10" descr="shadow_img_1"/>
          <p:cNvPicPr>
            <a:picLocks noChangeAspect="1"/>
          </p:cNvPicPr>
          <p:nvPr/>
        </p:nvPicPr>
        <p:blipFill>
          <a:blip r:embed="rId8"/>
          <a:stretch>
            <a:fillRect/>
          </a:stretch>
        </p:blipFill>
        <p:spPr>
          <a:xfrm>
            <a:off x="1880235" y="1976120"/>
            <a:ext cx="1958975" cy="1943735"/>
          </a:xfrm>
          <a:prstGeom prst="rect">
            <a:avLst/>
          </a:prstGeom>
        </p:spPr>
      </p:pic>
      <p:pic>
        <p:nvPicPr>
          <p:cNvPr id="12" name="图片 11" descr="shadow_img_3"/>
          <p:cNvPicPr>
            <a:picLocks noChangeAspect="1"/>
          </p:cNvPicPr>
          <p:nvPr/>
        </p:nvPicPr>
        <p:blipFill>
          <a:blip r:embed="rId9"/>
          <a:stretch>
            <a:fillRect/>
          </a:stretch>
        </p:blipFill>
        <p:spPr>
          <a:xfrm>
            <a:off x="8439785" y="1976120"/>
            <a:ext cx="1924050" cy="1924050"/>
          </a:xfrm>
          <a:prstGeom prst="rect">
            <a:avLst/>
          </a:prstGeom>
        </p:spPr>
      </p:pic>
      <p:pic>
        <p:nvPicPr>
          <p:cNvPr id="13" name="图片 12" descr="shadow_img_4"/>
          <p:cNvPicPr>
            <a:picLocks noChangeAspect="1"/>
          </p:cNvPicPr>
          <p:nvPr/>
        </p:nvPicPr>
        <p:blipFill>
          <a:blip r:embed="rId9"/>
          <a:stretch>
            <a:fillRect/>
          </a:stretch>
        </p:blipFill>
        <p:spPr>
          <a:xfrm>
            <a:off x="3361055" y="4204970"/>
            <a:ext cx="1906905" cy="1906905"/>
          </a:xfrm>
          <a:prstGeom prst="rect">
            <a:avLst/>
          </a:prstGeom>
        </p:spPr>
      </p:pic>
      <p:pic>
        <p:nvPicPr>
          <p:cNvPr id="14" name="图片 13" descr="shadow_img_5"/>
          <p:cNvPicPr>
            <a:picLocks noChangeAspect="1"/>
          </p:cNvPicPr>
          <p:nvPr/>
        </p:nvPicPr>
        <p:blipFill>
          <a:blip r:embed="rId10"/>
          <a:stretch>
            <a:fillRect/>
          </a:stretch>
        </p:blipFill>
        <p:spPr>
          <a:xfrm>
            <a:off x="7005320" y="4187825"/>
            <a:ext cx="1923415" cy="1923415"/>
          </a:xfrm>
          <a:prstGeom prst="rect">
            <a:avLst/>
          </a:prstGeom>
        </p:spPr>
      </p:pic>
      <p:grpSp>
        <p:nvGrpSpPr>
          <p:cNvPr id="2" name="组合 1"/>
          <p:cNvGrpSpPr/>
          <p:nvPr/>
        </p:nvGrpSpPr>
        <p:grpSpPr>
          <a:xfrm>
            <a:off x="92491" y="6443176"/>
            <a:ext cx="7306303" cy="378301"/>
            <a:chOff x="-209769" y="6453336"/>
            <a:chExt cx="7306303" cy="378301"/>
          </a:xfrm>
        </p:grpSpPr>
        <p:sp>
          <p:nvSpPr>
            <p:cNvPr id="3" name="箭头: 五边形 2"/>
            <p:cNvSpPr/>
            <p:nvPr/>
          </p:nvSpPr>
          <p:spPr>
            <a:xfrm>
              <a:off x="1845586" y="645333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5" name="组合 14"/>
            <p:cNvGrpSpPr/>
            <p:nvPr/>
          </p:nvGrpSpPr>
          <p:grpSpPr>
            <a:xfrm>
              <a:off x="-209769" y="6493083"/>
              <a:ext cx="7306303" cy="338554"/>
              <a:chOff x="3011516" y="338920"/>
              <a:chExt cx="7306303" cy="338554"/>
            </a:xfrm>
          </p:grpSpPr>
          <p:sp>
            <p:nvSpPr>
              <p:cNvPr id="16" name="文本框 15"/>
              <p:cNvSpPr txBox="1"/>
              <p:nvPr/>
            </p:nvSpPr>
            <p:spPr>
              <a:xfrm>
                <a:off x="5124161" y="338920"/>
                <a:ext cx="1275080" cy="337185"/>
              </a:xfrm>
              <a:prstGeom prst="rect">
                <a:avLst/>
              </a:prstGeom>
              <a:noFill/>
            </p:spPr>
            <p:txBody>
              <a:bodyPr wrap="square" rtlCol="0">
                <a:spAutoFit/>
              </a:bodyPr>
              <a:lstStyle/>
              <a:p>
                <a:pPr algn="l"/>
                <a:r>
                  <a:rPr lang="zh-CN" altLang="en-US" sz="1600" b="1" dirty="0">
                    <a:solidFill>
                      <a:schemeClr val="bg1"/>
                    </a:solidFill>
                    <a:latin typeface="+mn-ea"/>
                    <a:cs typeface="+mn-ea"/>
                  </a:rPr>
                  <a:t>(t,n)门限</a:t>
                </a:r>
              </a:p>
            </p:txBody>
          </p:sp>
          <p:sp>
            <p:nvSpPr>
              <p:cNvPr id="17" name="文本框 16"/>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8" name="文本框 17"/>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9" name="文本框 18"/>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0" name="文本框 19"/>
              <p:cNvSpPr txBox="1"/>
              <p:nvPr/>
            </p:nvSpPr>
            <p:spPr>
              <a:xfrm>
                <a:off x="3011516" y="340190"/>
                <a:ext cx="1837690" cy="337185"/>
              </a:xfrm>
              <a:prstGeom prst="rect">
                <a:avLst/>
              </a:prstGeom>
              <a:noFill/>
            </p:spPr>
            <p:txBody>
              <a:bodyPr wrap="square" rtlCol="0">
                <a:spAutoFit/>
              </a:bodyPr>
              <a:lstStyle/>
              <a:p>
                <a:r>
                  <a:rPr lang="zh-CN" altLang="en-US" sz="1600" b="1" dirty="0">
                    <a:solidFill>
                      <a:srgbClr val="A6A6A6"/>
                    </a:solidFill>
                    <a:latin typeface="+mn-ea"/>
                    <a:cs typeface="+mn-ea"/>
                  </a:rPr>
                  <a:t>可视密钥分享方案</a:t>
                </a:r>
              </a:p>
            </p:txBody>
          </p:sp>
          <p:cxnSp>
            <p:nvCxnSpPr>
              <p:cNvPr id="21" name="直接连接符 20"/>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719385"/>
            <a:ext cx="4718050" cy="429895"/>
            <a:chOff x="707718" y="813975"/>
            <a:chExt cx="4718050"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703" y="813975"/>
              <a:ext cx="4584065"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200" noProof="0" dirty="0">
                  <a:ln>
                    <a:noFill/>
                  </a:ln>
                  <a:solidFill>
                    <a:srgbClr val="00156C"/>
                  </a:solidFill>
                  <a:effectLst/>
                  <a:uLnTx/>
                  <a:uFillTx/>
                  <a:latin typeface="+mn-ea"/>
                  <a:cs typeface="+mn-ea"/>
                  <a:sym typeface="+mn-ea"/>
                </a:rPr>
                <a:t>(t,n)门限秘密共享方案</a:t>
              </a:r>
              <a:r>
                <a:rPr lang="en-US" altLang="zh-CN" sz="2200" noProof="0" dirty="0">
                  <a:ln>
                    <a:noFill/>
                  </a:ln>
                  <a:solidFill>
                    <a:srgbClr val="00156C"/>
                  </a:solidFill>
                  <a:effectLst/>
                  <a:uLnTx/>
                  <a:uFillTx/>
                  <a:latin typeface="+mn-ea"/>
                  <a:cs typeface="+mn-ea"/>
                  <a:sym typeface="+mn-ea"/>
                </a:rPr>
                <a:t>-</a:t>
              </a:r>
              <a:r>
                <a:rPr lang="zh-CN" altLang="en-US" sz="2200" noProof="0" dirty="0">
                  <a:ln>
                    <a:noFill/>
                  </a:ln>
                  <a:solidFill>
                    <a:srgbClr val="00156C"/>
                  </a:solidFill>
                  <a:effectLst/>
                  <a:uLnTx/>
                  <a:uFillTx/>
                  <a:latin typeface="+mn-ea"/>
                  <a:cs typeface="+mn-ea"/>
                  <a:sym typeface="+mn-ea"/>
                </a:rPr>
                <a:t>实验结果</a:t>
              </a:r>
              <a:endParaRPr kumimoji="0" lang="zh-CN" altLang="en-US" sz="2200" b="0" i="0" u="none" strike="noStrike" kern="1200" cap="none" spc="0" normalizeH="0" baseline="0" noProof="0" dirty="0">
                <a:ln>
                  <a:noFill/>
                </a:ln>
                <a:solidFill>
                  <a:srgbClr val="00156C"/>
                </a:solidFill>
                <a:effectLst/>
                <a:uLnTx/>
                <a:uFillTx/>
                <a:latin typeface="+mn-ea"/>
                <a:cs typeface="+mn-ea"/>
                <a:sym typeface="+mn-ea"/>
              </a:endParaRPr>
            </a:p>
          </p:txBody>
        </p:sp>
      </p:grpSp>
      <p:graphicFrame>
        <p:nvGraphicFramePr>
          <p:cNvPr id="25" name="图示 24"/>
          <p:cNvGraphicFramePr/>
          <p:nvPr/>
        </p:nvGraphicFramePr>
        <p:xfrm>
          <a:off x="1827960" y="1109523"/>
          <a:ext cx="8536079" cy="5211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1411605" y="1240790"/>
            <a:ext cx="7008495" cy="645160"/>
          </a:xfrm>
          <a:prstGeom prst="rect">
            <a:avLst/>
          </a:prstGeom>
          <a:noFill/>
        </p:spPr>
        <p:txBody>
          <a:bodyPr wrap="square" rtlCol="0">
            <a:spAutoFit/>
          </a:bodyPr>
          <a:lstStyle/>
          <a:p>
            <a:r>
              <a:rPr lang="zh-CN" altLang="en-US"/>
              <a:t>恢复后的图像如下所示：</a:t>
            </a:r>
          </a:p>
          <a:p>
            <a:r>
              <a:rPr lang="zh-CN" altLang="en-US"/>
              <a:t>可以看到，恢复后的图像与原图像完全一致，说明实验成功。</a:t>
            </a:r>
          </a:p>
        </p:txBody>
      </p:sp>
      <p:pic>
        <p:nvPicPr>
          <p:cNvPr id="8" name="图片 7"/>
          <p:cNvPicPr>
            <a:picLocks noChangeAspect="1"/>
          </p:cNvPicPr>
          <p:nvPr>
            <p:custDataLst>
              <p:tags r:id="rId1"/>
            </p:custDataLst>
          </p:nvPr>
        </p:nvPicPr>
        <p:blipFill>
          <a:blip r:embed="rId8"/>
          <a:stretch>
            <a:fillRect/>
          </a:stretch>
        </p:blipFill>
        <p:spPr>
          <a:xfrm>
            <a:off x="3660140" y="1978025"/>
            <a:ext cx="4131945" cy="4139565"/>
          </a:xfrm>
          <a:prstGeom prst="rect">
            <a:avLst/>
          </a:prstGeom>
        </p:spPr>
      </p:pic>
      <p:grpSp>
        <p:nvGrpSpPr>
          <p:cNvPr id="2" name="组合 1"/>
          <p:cNvGrpSpPr/>
          <p:nvPr/>
        </p:nvGrpSpPr>
        <p:grpSpPr>
          <a:xfrm>
            <a:off x="92491" y="6443176"/>
            <a:ext cx="7306303" cy="378301"/>
            <a:chOff x="-209769" y="6453336"/>
            <a:chExt cx="7306303" cy="378301"/>
          </a:xfrm>
        </p:grpSpPr>
        <p:sp>
          <p:nvSpPr>
            <p:cNvPr id="3" name="箭头: 五边形 2"/>
            <p:cNvSpPr/>
            <p:nvPr/>
          </p:nvSpPr>
          <p:spPr>
            <a:xfrm>
              <a:off x="1845586" y="645333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5" name="组合 14"/>
            <p:cNvGrpSpPr/>
            <p:nvPr/>
          </p:nvGrpSpPr>
          <p:grpSpPr>
            <a:xfrm>
              <a:off x="-209769" y="6493083"/>
              <a:ext cx="7306303" cy="338554"/>
              <a:chOff x="3011516" y="338920"/>
              <a:chExt cx="7306303" cy="338554"/>
            </a:xfrm>
          </p:grpSpPr>
          <p:sp>
            <p:nvSpPr>
              <p:cNvPr id="16" name="文本框 15"/>
              <p:cNvSpPr txBox="1"/>
              <p:nvPr/>
            </p:nvSpPr>
            <p:spPr>
              <a:xfrm>
                <a:off x="5124161" y="338920"/>
                <a:ext cx="1275080" cy="337185"/>
              </a:xfrm>
              <a:prstGeom prst="rect">
                <a:avLst/>
              </a:prstGeom>
              <a:noFill/>
            </p:spPr>
            <p:txBody>
              <a:bodyPr wrap="square" rtlCol="0">
                <a:spAutoFit/>
              </a:bodyPr>
              <a:lstStyle/>
              <a:p>
                <a:pPr algn="l"/>
                <a:r>
                  <a:rPr lang="zh-CN" altLang="en-US" sz="1600" b="1" dirty="0">
                    <a:solidFill>
                      <a:schemeClr val="bg1"/>
                    </a:solidFill>
                    <a:latin typeface="+mn-ea"/>
                    <a:cs typeface="+mn-ea"/>
                  </a:rPr>
                  <a:t>(t,n)门限</a:t>
                </a:r>
              </a:p>
            </p:txBody>
          </p:sp>
          <p:sp>
            <p:nvSpPr>
              <p:cNvPr id="17" name="文本框 16"/>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8" name="文本框 17"/>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9" name="文本框 18"/>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0" name="文本框 19"/>
              <p:cNvSpPr txBox="1"/>
              <p:nvPr/>
            </p:nvSpPr>
            <p:spPr>
              <a:xfrm>
                <a:off x="3011516" y="340190"/>
                <a:ext cx="1837690" cy="337185"/>
              </a:xfrm>
              <a:prstGeom prst="rect">
                <a:avLst/>
              </a:prstGeom>
              <a:noFill/>
            </p:spPr>
            <p:txBody>
              <a:bodyPr wrap="square" rtlCol="0">
                <a:spAutoFit/>
              </a:bodyPr>
              <a:lstStyle/>
              <a:p>
                <a:r>
                  <a:rPr lang="zh-CN" altLang="en-US" sz="1600" b="1" dirty="0">
                    <a:solidFill>
                      <a:srgbClr val="A6A6A6"/>
                    </a:solidFill>
                    <a:latin typeface="+mn-ea"/>
                    <a:cs typeface="+mn-ea"/>
                  </a:rPr>
                  <a:t>可视密钥分享方案</a:t>
                </a:r>
              </a:p>
            </p:txBody>
          </p:sp>
          <p:cxnSp>
            <p:nvCxnSpPr>
              <p:cNvPr id="21" name="直接连接符 20"/>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960642" y="2497257"/>
            <a:ext cx="8323142" cy="1816661"/>
            <a:chOff x="2377440" y="2692400"/>
            <a:chExt cx="2741369" cy="589280"/>
          </a:xfrm>
        </p:grpSpPr>
        <p:sp>
          <p:nvSpPr>
            <p:cNvPr id="26" name="矩形: 圆角 25"/>
            <p:cNvSpPr/>
            <p:nvPr/>
          </p:nvSpPr>
          <p:spPr>
            <a:xfrm>
              <a:off x="2377440" y="2692400"/>
              <a:ext cx="2741369" cy="589280"/>
            </a:xfrm>
            <a:prstGeom prst="roundRect">
              <a:avLst>
                <a:gd name="adj" fmla="val 35632"/>
              </a:avLst>
            </a:prstGeom>
            <a:solidFill>
              <a:schemeClr val="bg1">
                <a:lumMod val="95000"/>
              </a:schemeClr>
            </a:solidFill>
            <a:ln>
              <a:noFill/>
            </a:ln>
            <a:effectLst>
              <a:outerShdw blurRad="38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sp>
          <p:nvSpPr>
            <p:cNvPr id="28" name="文本框 27"/>
            <p:cNvSpPr txBox="1"/>
            <p:nvPr/>
          </p:nvSpPr>
          <p:spPr>
            <a:xfrm>
              <a:off x="3313348" y="2879824"/>
              <a:ext cx="852286" cy="229254"/>
            </a:xfrm>
            <a:prstGeom prst="rect">
              <a:avLst/>
            </a:prstGeom>
            <a:noFill/>
          </p:spPr>
          <p:txBody>
            <a:bodyPr wrap="square" rtlCol="0">
              <a:spAutoFit/>
            </a:bodyPr>
            <a:lstStyle/>
            <a:p>
              <a:r>
                <a:rPr lang="en-US" altLang="zh-CN" sz="4000" spc="600" dirty="0">
                  <a:solidFill>
                    <a:srgbClr val="122E66"/>
                  </a:solidFill>
                  <a:latin typeface="思源黑体 CN Heavy" panose="020B0A00000000000000" pitchFamily="34" charset="-122"/>
                  <a:ea typeface="思源黑体 CN Heavy" panose="020B0A00000000000000" pitchFamily="34" charset="-122"/>
                  <a:cs typeface="+mn-ea"/>
                </a:rPr>
                <a:t> </a:t>
              </a:r>
              <a:r>
                <a:rPr lang="zh-CN" altLang="en-US" sz="4000" spc="600" dirty="0">
                  <a:solidFill>
                    <a:srgbClr val="122E66"/>
                  </a:solidFill>
                  <a:latin typeface="思源黑体 CN Heavy" panose="020B0A00000000000000" pitchFamily="34" charset="-122"/>
                  <a:ea typeface="思源黑体 CN Heavy" panose="020B0A00000000000000" pitchFamily="34" charset="-122"/>
                  <a:cs typeface="+mn-ea"/>
                </a:rPr>
                <a:t>叠像术</a:t>
              </a:r>
            </a:p>
          </p:txBody>
        </p:sp>
      </p:grpSp>
      <p:sp>
        <p:nvSpPr>
          <p:cNvPr id="34" name="文本框 33"/>
          <p:cNvSpPr txBox="1"/>
          <p:nvPr/>
        </p:nvSpPr>
        <p:spPr>
          <a:xfrm>
            <a:off x="1960642" y="2121849"/>
            <a:ext cx="2587647" cy="2646878"/>
          </a:xfrm>
          <a:prstGeom prst="rect">
            <a:avLst/>
          </a:prstGeom>
          <a:noFill/>
          <a:ln>
            <a:noFill/>
          </a:ln>
        </p:spPr>
        <p:txBody>
          <a:bodyPr wrap="square" rtlCol="0">
            <a:spAutoFit/>
          </a:bodyPr>
          <a:lstStyle/>
          <a:p>
            <a:r>
              <a:rPr lang="en-US" altLang="zh-CN" sz="16600" dirty="0">
                <a:solidFill>
                  <a:schemeClr val="bg1">
                    <a:lumMod val="85000"/>
                    <a:alpha val="62000"/>
                  </a:schemeClr>
                </a:solidFill>
                <a:latin typeface="Impact" panose="020B0806030902050204" pitchFamily="34" charset="0"/>
                <a:cs typeface="+mn-ea"/>
              </a:rPr>
              <a:t>03</a:t>
            </a:r>
            <a:endParaRPr lang="zh-CN" altLang="en-US" sz="16600" dirty="0">
              <a:solidFill>
                <a:schemeClr val="bg1">
                  <a:lumMod val="85000"/>
                  <a:alpha val="62000"/>
                </a:schemeClr>
              </a:solidFill>
              <a:latin typeface="Impact" panose="020B0806030902050204" pitchFamily="34" charset="0"/>
              <a:cs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813975"/>
            <a:ext cx="3828219" cy="429895"/>
            <a:chOff x="707718" y="813975"/>
            <a:chExt cx="3828219"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558" y="813975"/>
              <a:ext cx="3694379"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叠像术</a:t>
              </a:r>
            </a:p>
          </p:txBody>
        </p:sp>
      </p:grpSp>
      <p:sp>
        <p:nvSpPr>
          <p:cNvPr id="25" name="椭圆 24"/>
          <p:cNvSpPr/>
          <p:nvPr>
            <p:custDataLst>
              <p:tags r:id="rId2"/>
            </p:custDataLst>
          </p:nvPr>
        </p:nvSpPr>
        <p:spPr>
          <a:xfrm>
            <a:off x="3129490" y="2524337"/>
            <a:ext cx="120647" cy="12064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custDataLst>
              <p:tags r:id="rId3"/>
            </p:custDataLst>
          </p:nvPr>
        </p:nvSpPr>
        <p:spPr>
          <a:xfrm>
            <a:off x="6052444" y="2524337"/>
            <a:ext cx="120647" cy="12064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4"/>
            </p:custDataLst>
          </p:nvPr>
        </p:nvSpPr>
        <p:spPr>
          <a:xfrm>
            <a:off x="8975398" y="2524337"/>
            <a:ext cx="120647" cy="12064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custDataLst>
              <p:tags r:id="rId5"/>
            </p:custDataLst>
          </p:nvPr>
        </p:nvSpPr>
        <p:spPr>
          <a:xfrm>
            <a:off x="2808518" y="1499495"/>
            <a:ext cx="841330" cy="875724"/>
          </a:xfrm>
          <a:custGeom>
            <a:avLst/>
            <a:gdLst>
              <a:gd name="connsiteX0" fmla="*/ 420665 w 841330"/>
              <a:gd name="connsiteY0" fmla="*/ 44060 h 875724"/>
              <a:gd name="connsiteX1" fmla="*/ 44060 w 841330"/>
              <a:gd name="connsiteY1" fmla="*/ 420665 h 875724"/>
              <a:gd name="connsiteX2" fmla="*/ 344766 w 841330"/>
              <a:gd name="connsiteY2" fmla="*/ 789619 h 875724"/>
              <a:gd name="connsiteX3" fmla="*/ 401034 w 841330"/>
              <a:gd name="connsiteY3" fmla="*/ 795291 h 875724"/>
              <a:gd name="connsiteX4" fmla="*/ 440296 w 841330"/>
              <a:gd name="connsiteY4" fmla="*/ 795291 h 875724"/>
              <a:gd name="connsiteX5" fmla="*/ 496564 w 841330"/>
              <a:gd name="connsiteY5" fmla="*/ 789619 h 875724"/>
              <a:gd name="connsiteX6" fmla="*/ 797270 w 841330"/>
              <a:gd name="connsiteY6" fmla="*/ 420665 h 875724"/>
              <a:gd name="connsiteX7" fmla="*/ 420665 w 841330"/>
              <a:gd name="connsiteY7" fmla="*/ 44060 h 875724"/>
              <a:gd name="connsiteX8" fmla="*/ 420665 w 841330"/>
              <a:gd name="connsiteY8" fmla="*/ 0 h 875724"/>
              <a:gd name="connsiteX9" fmla="*/ 841330 w 841330"/>
              <a:gd name="connsiteY9" fmla="*/ 420665 h 875724"/>
              <a:gd name="connsiteX10" fmla="*/ 505444 w 841330"/>
              <a:gd name="connsiteY10" fmla="*/ 832784 h 875724"/>
              <a:gd name="connsiteX11" fmla="*/ 485313 w 841330"/>
              <a:gd name="connsiteY11" fmla="*/ 834813 h 875724"/>
              <a:gd name="connsiteX12" fmla="*/ 411027 w 841330"/>
              <a:gd name="connsiteY12" fmla="*/ 875724 h 875724"/>
              <a:gd name="connsiteX13" fmla="*/ 329400 w 841330"/>
              <a:gd name="connsiteY13" fmla="*/ 830770 h 875724"/>
              <a:gd name="connsiteX14" fmla="*/ 256923 w 841330"/>
              <a:gd name="connsiteY14" fmla="*/ 808272 h 875724"/>
              <a:gd name="connsiteX15" fmla="*/ 0 w 841330"/>
              <a:gd name="connsiteY15" fmla="*/ 420665 h 875724"/>
              <a:gd name="connsiteX16" fmla="*/ 420665 w 841330"/>
              <a:gd name="connsiteY16" fmla="*/ 0 h 87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1330" h="875724">
                <a:moveTo>
                  <a:pt x="420665" y="44060"/>
                </a:moveTo>
                <a:cubicBezTo>
                  <a:pt x="212672" y="44060"/>
                  <a:pt x="44060" y="212672"/>
                  <a:pt x="44060" y="420665"/>
                </a:cubicBezTo>
                <a:cubicBezTo>
                  <a:pt x="44060" y="602659"/>
                  <a:pt x="173154" y="754502"/>
                  <a:pt x="344766" y="789619"/>
                </a:cubicBezTo>
                <a:lnTo>
                  <a:pt x="401034" y="795291"/>
                </a:lnTo>
                <a:lnTo>
                  <a:pt x="440296" y="795291"/>
                </a:lnTo>
                <a:lnTo>
                  <a:pt x="496564" y="789619"/>
                </a:lnTo>
                <a:cubicBezTo>
                  <a:pt x="668177" y="754502"/>
                  <a:pt x="797270" y="602659"/>
                  <a:pt x="797270" y="420665"/>
                </a:cubicBezTo>
                <a:cubicBezTo>
                  <a:pt x="797270" y="212672"/>
                  <a:pt x="628658" y="44060"/>
                  <a:pt x="420665" y="44060"/>
                </a:cubicBezTo>
                <a:close/>
                <a:moveTo>
                  <a:pt x="420665" y="0"/>
                </a:moveTo>
                <a:cubicBezTo>
                  <a:pt x="652992" y="0"/>
                  <a:pt x="841330" y="188338"/>
                  <a:pt x="841330" y="420665"/>
                </a:cubicBezTo>
                <a:cubicBezTo>
                  <a:pt x="841330" y="623951"/>
                  <a:pt x="697134" y="793558"/>
                  <a:pt x="505444" y="832784"/>
                </a:cubicBezTo>
                <a:lnTo>
                  <a:pt x="485313" y="834813"/>
                </a:lnTo>
                <a:lnTo>
                  <a:pt x="411027" y="875724"/>
                </a:lnTo>
                <a:lnTo>
                  <a:pt x="329400" y="830770"/>
                </a:lnTo>
                <a:lnTo>
                  <a:pt x="256923" y="808272"/>
                </a:lnTo>
                <a:cubicBezTo>
                  <a:pt x="105940" y="744412"/>
                  <a:pt x="0" y="594910"/>
                  <a:pt x="0" y="420665"/>
                </a:cubicBezTo>
                <a:cubicBezTo>
                  <a:pt x="0" y="188338"/>
                  <a:pt x="188338" y="0"/>
                  <a:pt x="420665" y="0"/>
                </a:cubicBez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3" name="business-report-with-growth_28700"/>
          <p:cNvSpPr/>
          <p:nvPr>
            <p:custDataLst>
              <p:tags r:id="rId6"/>
            </p:custDataLst>
          </p:nvPr>
        </p:nvSpPr>
        <p:spPr>
          <a:xfrm>
            <a:off x="3064602" y="1817294"/>
            <a:ext cx="330431" cy="284576"/>
          </a:xfrm>
          <a:custGeom>
            <a:avLst/>
            <a:gdLst>
              <a:gd name="connsiteX0" fmla="*/ 234945 w 604604"/>
              <a:gd name="connsiteY0" fmla="*/ 497949 h 520702"/>
              <a:gd name="connsiteX1" fmla="*/ 234945 w 604604"/>
              <a:gd name="connsiteY1" fmla="*/ 506406 h 520702"/>
              <a:gd name="connsiteX2" fmla="*/ 369861 w 604604"/>
              <a:gd name="connsiteY2" fmla="*/ 506406 h 520702"/>
              <a:gd name="connsiteX3" fmla="*/ 369861 w 604604"/>
              <a:gd name="connsiteY3" fmla="*/ 497949 h 520702"/>
              <a:gd name="connsiteX4" fmla="*/ 234945 w 604604"/>
              <a:gd name="connsiteY4" fmla="*/ 474995 h 520702"/>
              <a:gd name="connsiteX5" fmla="*/ 234945 w 604604"/>
              <a:gd name="connsiteY5" fmla="*/ 483451 h 520702"/>
              <a:gd name="connsiteX6" fmla="*/ 369861 w 604604"/>
              <a:gd name="connsiteY6" fmla="*/ 483451 h 520702"/>
              <a:gd name="connsiteX7" fmla="*/ 369861 w 604604"/>
              <a:gd name="connsiteY7" fmla="*/ 474995 h 520702"/>
              <a:gd name="connsiteX8" fmla="*/ 332956 w 604604"/>
              <a:gd name="connsiteY8" fmla="*/ 474995 h 520702"/>
              <a:gd name="connsiteX9" fmla="*/ 271649 w 604604"/>
              <a:gd name="connsiteY9" fmla="*/ 474995 h 520702"/>
              <a:gd name="connsiteX10" fmla="*/ 278909 w 604604"/>
              <a:gd name="connsiteY10" fmla="*/ 412575 h 520702"/>
              <a:gd name="connsiteX11" fmla="*/ 278909 w 604604"/>
              <a:gd name="connsiteY11" fmla="*/ 460698 h 520702"/>
              <a:gd name="connsiteX12" fmla="*/ 325898 w 604604"/>
              <a:gd name="connsiteY12" fmla="*/ 460698 h 520702"/>
              <a:gd name="connsiteX13" fmla="*/ 325898 w 604604"/>
              <a:gd name="connsiteY13" fmla="*/ 412575 h 520702"/>
              <a:gd name="connsiteX14" fmla="*/ 514240 w 604604"/>
              <a:gd name="connsiteY14" fmla="*/ 83556 h 520702"/>
              <a:gd name="connsiteX15" fmla="*/ 515047 w 604604"/>
              <a:gd name="connsiteY15" fmla="*/ 93624 h 520702"/>
              <a:gd name="connsiteX16" fmla="*/ 416238 w 604604"/>
              <a:gd name="connsiteY16" fmla="*/ 210807 h 520702"/>
              <a:gd name="connsiteX17" fmla="*/ 415029 w 604604"/>
              <a:gd name="connsiteY17" fmla="*/ 211813 h 520702"/>
              <a:gd name="connsiteX18" fmla="*/ 414020 w 604604"/>
              <a:gd name="connsiteY18" fmla="*/ 212619 h 520702"/>
              <a:gd name="connsiteX19" fmla="*/ 410794 w 604604"/>
              <a:gd name="connsiteY19" fmla="*/ 213424 h 520702"/>
              <a:gd name="connsiteX20" fmla="*/ 407769 w 604604"/>
              <a:gd name="connsiteY20" fmla="*/ 212820 h 520702"/>
              <a:gd name="connsiteX21" fmla="*/ 407366 w 604604"/>
              <a:gd name="connsiteY21" fmla="*/ 212619 h 520702"/>
              <a:gd name="connsiteX22" fmla="*/ 348484 w 604604"/>
              <a:gd name="connsiteY22" fmla="*/ 182014 h 520702"/>
              <a:gd name="connsiteX23" fmla="*/ 272664 w 604604"/>
              <a:gd name="connsiteY23" fmla="*/ 261747 h 520702"/>
              <a:gd name="connsiteX24" fmla="*/ 272462 w 604604"/>
              <a:gd name="connsiteY24" fmla="*/ 261747 h 520702"/>
              <a:gd name="connsiteX25" fmla="*/ 272462 w 604604"/>
              <a:gd name="connsiteY25" fmla="*/ 261948 h 520702"/>
              <a:gd name="connsiteX26" fmla="*/ 271051 w 604604"/>
              <a:gd name="connsiteY26" fmla="*/ 262955 h 520702"/>
              <a:gd name="connsiteX27" fmla="*/ 270244 w 604604"/>
              <a:gd name="connsiteY27" fmla="*/ 263358 h 520702"/>
              <a:gd name="connsiteX28" fmla="*/ 267421 w 604604"/>
              <a:gd name="connsiteY28" fmla="*/ 263962 h 520702"/>
              <a:gd name="connsiteX29" fmla="*/ 264800 w 604604"/>
              <a:gd name="connsiteY29" fmla="*/ 263358 h 520702"/>
              <a:gd name="connsiteX30" fmla="*/ 263993 w 604604"/>
              <a:gd name="connsiteY30" fmla="*/ 262955 h 520702"/>
              <a:gd name="connsiteX31" fmla="*/ 262380 w 604604"/>
              <a:gd name="connsiteY31" fmla="*/ 261948 h 520702"/>
              <a:gd name="connsiteX32" fmla="*/ 262380 w 604604"/>
              <a:gd name="connsiteY32" fmla="*/ 261747 h 520702"/>
              <a:gd name="connsiteX33" fmla="*/ 262178 w 604604"/>
              <a:gd name="connsiteY33" fmla="*/ 261747 h 520702"/>
              <a:gd name="connsiteX34" fmla="*/ 212169 w 604604"/>
              <a:gd name="connsiteY34" fmla="*/ 210203 h 520702"/>
              <a:gd name="connsiteX35" fmla="*/ 116184 w 604604"/>
              <a:gd name="connsiteY35" fmla="*/ 318728 h 520702"/>
              <a:gd name="connsiteX36" fmla="*/ 110941 w 604604"/>
              <a:gd name="connsiteY36" fmla="*/ 321144 h 520702"/>
              <a:gd name="connsiteX37" fmla="*/ 106101 w 604604"/>
              <a:gd name="connsiteY37" fmla="*/ 319332 h 520702"/>
              <a:gd name="connsiteX38" fmla="*/ 105496 w 604604"/>
              <a:gd name="connsiteY38" fmla="*/ 309063 h 520702"/>
              <a:gd name="connsiteX39" fmla="*/ 206523 w 604604"/>
              <a:gd name="connsiteY39" fmla="*/ 194900 h 520702"/>
              <a:gd name="connsiteX40" fmla="*/ 206724 w 604604"/>
              <a:gd name="connsiteY40" fmla="*/ 194699 h 520702"/>
              <a:gd name="connsiteX41" fmla="*/ 206926 w 604604"/>
              <a:gd name="connsiteY41" fmla="*/ 194498 h 520702"/>
              <a:gd name="connsiteX42" fmla="*/ 207934 w 604604"/>
              <a:gd name="connsiteY42" fmla="*/ 193894 h 520702"/>
              <a:gd name="connsiteX43" fmla="*/ 209144 w 604604"/>
              <a:gd name="connsiteY43" fmla="*/ 193088 h 520702"/>
              <a:gd name="connsiteX44" fmla="*/ 210354 w 604604"/>
              <a:gd name="connsiteY44" fmla="*/ 192686 h 520702"/>
              <a:gd name="connsiteX45" fmla="*/ 211766 w 604604"/>
              <a:gd name="connsiteY45" fmla="*/ 192484 h 520702"/>
              <a:gd name="connsiteX46" fmla="*/ 213177 w 604604"/>
              <a:gd name="connsiteY46" fmla="*/ 192686 h 520702"/>
              <a:gd name="connsiteX47" fmla="*/ 214589 w 604604"/>
              <a:gd name="connsiteY47" fmla="*/ 192887 h 520702"/>
              <a:gd name="connsiteX48" fmla="*/ 215799 w 604604"/>
              <a:gd name="connsiteY48" fmla="*/ 193692 h 520702"/>
              <a:gd name="connsiteX49" fmla="*/ 216807 w 604604"/>
              <a:gd name="connsiteY49" fmla="*/ 194296 h 520702"/>
              <a:gd name="connsiteX50" fmla="*/ 217009 w 604604"/>
              <a:gd name="connsiteY50" fmla="*/ 194498 h 520702"/>
              <a:gd name="connsiteX51" fmla="*/ 217210 w 604604"/>
              <a:gd name="connsiteY51" fmla="*/ 194699 h 520702"/>
              <a:gd name="connsiteX52" fmla="*/ 267421 w 604604"/>
              <a:gd name="connsiteY52" fmla="*/ 246244 h 520702"/>
              <a:gd name="connsiteX53" fmla="*/ 341628 w 604604"/>
              <a:gd name="connsiteY53" fmla="*/ 168122 h 520702"/>
              <a:gd name="connsiteX54" fmla="*/ 342031 w 604604"/>
              <a:gd name="connsiteY54" fmla="*/ 167920 h 520702"/>
              <a:gd name="connsiteX55" fmla="*/ 343241 w 604604"/>
              <a:gd name="connsiteY55" fmla="*/ 167115 h 520702"/>
              <a:gd name="connsiteX56" fmla="*/ 344250 w 604604"/>
              <a:gd name="connsiteY56" fmla="*/ 166511 h 520702"/>
              <a:gd name="connsiteX57" fmla="*/ 345661 w 604604"/>
              <a:gd name="connsiteY57" fmla="*/ 166108 h 520702"/>
              <a:gd name="connsiteX58" fmla="*/ 347073 w 604604"/>
              <a:gd name="connsiteY58" fmla="*/ 165907 h 520702"/>
              <a:gd name="connsiteX59" fmla="*/ 348283 w 604604"/>
              <a:gd name="connsiteY59" fmla="*/ 166108 h 520702"/>
              <a:gd name="connsiteX60" fmla="*/ 349896 w 604604"/>
              <a:gd name="connsiteY60" fmla="*/ 166712 h 520702"/>
              <a:gd name="connsiteX61" fmla="*/ 350299 w 604604"/>
              <a:gd name="connsiteY61" fmla="*/ 166712 h 520702"/>
              <a:gd name="connsiteX62" fmla="*/ 408979 w 604604"/>
              <a:gd name="connsiteY62" fmla="*/ 197115 h 520702"/>
              <a:gd name="connsiteX63" fmla="*/ 503956 w 604604"/>
              <a:gd name="connsiteY63" fmla="*/ 84362 h 520702"/>
              <a:gd name="connsiteX64" fmla="*/ 514240 w 604604"/>
              <a:gd name="connsiteY64" fmla="*/ 83556 h 520702"/>
              <a:gd name="connsiteX65" fmla="*/ 36099 w 604604"/>
              <a:gd name="connsiteY65" fmla="*/ 14498 h 520702"/>
              <a:gd name="connsiteX66" fmla="*/ 14520 w 604604"/>
              <a:gd name="connsiteY66" fmla="*/ 36042 h 520702"/>
              <a:gd name="connsiteX67" fmla="*/ 14520 w 604604"/>
              <a:gd name="connsiteY67" fmla="*/ 336664 h 520702"/>
              <a:gd name="connsiteX68" fmla="*/ 590286 w 604604"/>
              <a:gd name="connsiteY68" fmla="*/ 336664 h 520702"/>
              <a:gd name="connsiteX69" fmla="*/ 590286 w 604604"/>
              <a:gd name="connsiteY69" fmla="*/ 36042 h 520702"/>
              <a:gd name="connsiteX70" fmla="*/ 568505 w 604604"/>
              <a:gd name="connsiteY70" fmla="*/ 14498 h 520702"/>
              <a:gd name="connsiteX71" fmla="*/ 36099 w 604604"/>
              <a:gd name="connsiteY71" fmla="*/ 0 h 520702"/>
              <a:gd name="connsiteX72" fmla="*/ 568505 w 604604"/>
              <a:gd name="connsiteY72" fmla="*/ 0 h 520702"/>
              <a:gd name="connsiteX73" fmla="*/ 604604 w 604604"/>
              <a:gd name="connsiteY73" fmla="*/ 36042 h 520702"/>
              <a:gd name="connsiteX74" fmla="*/ 604604 w 604604"/>
              <a:gd name="connsiteY74" fmla="*/ 376532 h 520702"/>
              <a:gd name="connsiteX75" fmla="*/ 568505 w 604604"/>
              <a:gd name="connsiteY75" fmla="*/ 412575 h 520702"/>
              <a:gd name="connsiteX76" fmla="*/ 340216 w 604604"/>
              <a:gd name="connsiteY76" fmla="*/ 412575 h 520702"/>
              <a:gd name="connsiteX77" fmla="*/ 340216 w 604604"/>
              <a:gd name="connsiteY77" fmla="*/ 460698 h 520702"/>
              <a:gd name="connsiteX78" fmla="*/ 376920 w 604604"/>
              <a:gd name="connsiteY78" fmla="*/ 460698 h 520702"/>
              <a:gd name="connsiteX79" fmla="*/ 384180 w 604604"/>
              <a:gd name="connsiteY79" fmla="*/ 467746 h 520702"/>
              <a:gd name="connsiteX80" fmla="*/ 384180 w 604604"/>
              <a:gd name="connsiteY80" fmla="*/ 513453 h 520702"/>
              <a:gd name="connsiteX81" fmla="*/ 376920 w 604604"/>
              <a:gd name="connsiteY81" fmla="*/ 520702 h 520702"/>
              <a:gd name="connsiteX82" fmla="*/ 227685 w 604604"/>
              <a:gd name="connsiteY82" fmla="*/ 520702 h 520702"/>
              <a:gd name="connsiteX83" fmla="*/ 220425 w 604604"/>
              <a:gd name="connsiteY83" fmla="*/ 513453 h 520702"/>
              <a:gd name="connsiteX84" fmla="*/ 220425 w 604604"/>
              <a:gd name="connsiteY84" fmla="*/ 467746 h 520702"/>
              <a:gd name="connsiteX85" fmla="*/ 227685 w 604604"/>
              <a:gd name="connsiteY85" fmla="*/ 460698 h 520702"/>
              <a:gd name="connsiteX86" fmla="*/ 264388 w 604604"/>
              <a:gd name="connsiteY86" fmla="*/ 460698 h 520702"/>
              <a:gd name="connsiteX87" fmla="*/ 264388 w 604604"/>
              <a:gd name="connsiteY87" fmla="*/ 412575 h 520702"/>
              <a:gd name="connsiteX88" fmla="*/ 36099 w 604604"/>
              <a:gd name="connsiteY88" fmla="*/ 412575 h 520702"/>
              <a:gd name="connsiteX89" fmla="*/ 0 w 604604"/>
              <a:gd name="connsiteY89" fmla="*/ 376331 h 520702"/>
              <a:gd name="connsiteX90" fmla="*/ 0 w 604604"/>
              <a:gd name="connsiteY90" fmla="*/ 36042 h 520702"/>
              <a:gd name="connsiteX91" fmla="*/ 36099 w 604604"/>
              <a:gd name="connsiteY91" fmla="*/ 0 h 52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4604" h="520702">
                <a:moveTo>
                  <a:pt x="234945" y="497949"/>
                </a:moveTo>
                <a:lnTo>
                  <a:pt x="234945" y="506406"/>
                </a:lnTo>
                <a:lnTo>
                  <a:pt x="369861" y="506406"/>
                </a:lnTo>
                <a:lnTo>
                  <a:pt x="369861" y="497949"/>
                </a:lnTo>
                <a:close/>
                <a:moveTo>
                  <a:pt x="234945" y="474995"/>
                </a:moveTo>
                <a:lnTo>
                  <a:pt x="234945" y="483451"/>
                </a:lnTo>
                <a:lnTo>
                  <a:pt x="369861" y="483451"/>
                </a:lnTo>
                <a:lnTo>
                  <a:pt x="369861" y="474995"/>
                </a:lnTo>
                <a:lnTo>
                  <a:pt x="332956" y="474995"/>
                </a:lnTo>
                <a:lnTo>
                  <a:pt x="271649" y="474995"/>
                </a:lnTo>
                <a:close/>
                <a:moveTo>
                  <a:pt x="278909" y="412575"/>
                </a:moveTo>
                <a:lnTo>
                  <a:pt x="278909" y="460698"/>
                </a:lnTo>
                <a:lnTo>
                  <a:pt x="325898" y="460698"/>
                </a:lnTo>
                <a:lnTo>
                  <a:pt x="325898" y="412575"/>
                </a:lnTo>
                <a:close/>
                <a:moveTo>
                  <a:pt x="514240" y="83556"/>
                </a:moveTo>
                <a:cubicBezTo>
                  <a:pt x="517265" y="85973"/>
                  <a:pt x="517668" y="90604"/>
                  <a:pt x="515047" y="93624"/>
                </a:cubicBezTo>
                <a:lnTo>
                  <a:pt x="416238" y="210807"/>
                </a:lnTo>
                <a:cubicBezTo>
                  <a:pt x="415835" y="211209"/>
                  <a:pt x="415432" y="211612"/>
                  <a:pt x="415029" y="211813"/>
                </a:cubicBezTo>
                <a:cubicBezTo>
                  <a:pt x="414625" y="212015"/>
                  <a:pt x="414424" y="212418"/>
                  <a:pt x="414020" y="212619"/>
                </a:cubicBezTo>
                <a:cubicBezTo>
                  <a:pt x="413012" y="213022"/>
                  <a:pt x="412004" y="213424"/>
                  <a:pt x="410794" y="213424"/>
                </a:cubicBezTo>
                <a:cubicBezTo>
                  <a:pt x="409786" y="213424"/>
                  <a:pt x="408777" y="213223"/>
                  <a:pt x="407769" y="212820"/>
                </a:cubicBezTo>
                <a:cubicBezTo>
                  <a:pt x="407769" y="212619"/>
                  <a:pt x="407568" y="212619"/>
                  <a:pt x="407366" y="212619"/>
                </a:cubicBezTo>
                <a:lnTo>
                  <a:pt x="348484" y="182014"/>
                </a:lnTo>
                <a:lnTo>
                  <a:pt x="272664" y="261747"/>
                </a:lnTo>
                <a:cubicBezTo>
                  <a:pt x="272664" y="261747"/>
                  <a:pt x="272664" y="261747"/>
                  <a:pt x="272462" y="261747"/>
                </a:cubicBezTo>
                <a:cubicBezTo>
                  <a:pt x="272462" y="261747"/>
                  <a:pt x="272462" y="261948"/>
                  <a:pt x="272462" y="261948"/>
                </a:cubicBezTo>
                <a:cubicBezTo>
                  <a:pt x="272059" y="262351"/>
                  <a:pt x="271454" y="262552"/>
                  <a:pt x="271051" y="262955"/>
                </a:cubicBezTo>
                <a:cubicBezTo>
                  <a:pt x="270647" y="262955"/>
                  <a:pt x="270446" y="263358"/>
                  <a:pt x="270244" y="263358"/>
                </a:cubicBezTo>
                <a:cubicBezTo>
                  <a:pt x="269236" y="263761"/>
                  <a:pt x="268429" y="263962"/>
                  <a:pt x="267421" y="263962"/>
                </a:cubicBezTo>
                <a:cubicBezTo>
                  <a:pt x="266413" y="263962"/>
                  <a:pt x="265606" y="263761"/>
                  <a:pt x="264800" y="263358"/>
                </a:cubicBezTo>
                <a:cubicBezTo>
                  <a:pt x="264396" y="263358"/>
                  <a:pt x="264195" y="263157"/>
                  <a:pt x="263993" y="262955"/>
                </a:cubicBezTo>
                <a:cubicBezTo>
                  <a:pt x="263388" y="262754"/>
                  <a:pt x="262985" y="262351"/>
                  <a:pt x="262380" y="261948"/>
                </a:cubicBezTo>
                <a:cubicBezTo>
                  <a:pt x="262380" y="261948"/>
                  <a:pt x="262380" y="261948"/>
                  <a:pt x="262380" y="261747"/>
                </a:cubicBezTo>
                <a:cubicBezTo>
                  <a:pt x="262380" y="261747"/>
                  <a:pt x="262178" y="261747"/>
                  <a:pt x="262178" y="261747"/>
                </a:cubicBezTo>
                <a:lnTo>
                  <a:pt x="212169" y="210203"/>
                </a:lnTo>
                <a:lnTo>
                  <a:pt x="116184" y="318728"/>
                </a:lnTo>
                <a:cubicBezTo>
                  <a:pt x="114772" y="320339"/>
                  <a:pt x="112756" y="321144"/>
                  <a:pt x="110941" y="321144"/>
                </a:cubicBezTo>
                <a:cubicBezTo>
                  <a:pt x="109126" y="321144"/>
                  <a:pt x="107513" y="320540"/>
                  <a:pt x="106101" y="319332"/>
                </a:cubicBezTo>
                <a:cubicBezTo>
                  <a:pt x="103077" y="316513"/>
                  <a:pt x="102673" y="312083"/>
                  <a:pt x="105496" y="309063"/>
                </a:cubicBezTo>
                <a:lnTo>
                  <a:pt x="206523" y="194900"/>
                </a:lnTo>
                <a:cubicBezTo>
                  <a:pt x="206724" y="194699"/>
                  <a:pt x="206724" y="194699"/>
                  <a:pt x="206724" y="194699"/>
                </a:cubicBezTo>
                <a:cubicBezTo>
                  <a:pt x="206926" y="194699"/>
                  <a:pt x="206926" y="194498"/>
                  <a:pt x="206926" y="194498"/>
                </a:cubicBezTo>
                <a:cubicBezTo>
                  <a:pt x="207329" y="194095"/>
                  <a:pt x="207531" y="194095"/>
                  <a:pt x="207934" y="193894"/>
                </a:cubicBezTo>
                <a:cubicBezTo>
                  <a:pt x="208338" y="193491"/>
                  <a:pt x="208741" y="193290"/>
                  <a:pt x="209144" y="193088"/>
                </a:cubicBezTo>
                <a:cubicBezTo>
                  <a:pt x="209548" y="192887"/>
                  <a:pt x="209951" y="192887"/>
                  <a:pt x="210354" y="192686"/>
                </a:cubicBezTo>
                <a:cubicBezTo>
                  <a:pt x="210959" y="192686"/>
                  <a:pt x="211362" y="192484"/>
                  <a:pt x="211766" y="192484"/>
                </a:cubicBezTo>
                <a:cubicBezTo>
                  <a:pt x="212371" y="192484"/>
                  <a:pt x="212774" y="192484"/>
                  <a:pt x="213177" y="192686"/>
                </a:cubicBezTo>
                <a:cubicBezTo>
                  <a:pt x="213581" y="192686"/>
                  <a:pt x="214186" y="192686"/>
                  <a:pt x="214589" y="192887"/>
                </a:cubicBezTo>
                <a:cubicBezTo>
                  <a:pt x="214992" y="193088"/>
                  <a:pt x="215395" y="193290"/>
                  <a:pt x="215799" y="193692"/>
                </a:cubicBezTo>
                <a:cubicBezTo>
                  <a:pt x="216202" y="193894"/>
                  <a:pt x="216404" y="193894"/>
                  <a:pt x="216807" y="194296"/>
                </a:cubicBezTo>
                <a:cubicBezTo>
                  <a:pt x="216807" y="194296"/>
                  <a:pt x="216807" y="194296"/>
                  <a:pt x="217009" y="194498"/>
                </a:cubicBezTo>
                <a:cubicBezTo>
                  <a:pt x="217009" y="194498"/>
                  <a:pt x="217210" y="194498"/>
                  <a:pt x="217210" y="194699"/>
                </a:cubicBezTo>
                <a:lnTo>
                  <a:pt x="267421" y="246244"/>
                </a:lnTo>
                <a:lnTo>
                  <a:pt x="341628" y="168122"/>
                </a:lnTo>
                <a:cubicBezTo>
                  <a:pt x="341628" y="168122"/>
                  <a:pt x="341830" y="168122"/>
                  <a:pt x="342031" y="167920"/>
                </a:cubicBezTo>
                <a:cubicBezTo>
                  <a:pt x="342233" y="167518"/>
                  <a:pt x="342838" y="167316"/>
                  <a:pt x="343241" y="167115"/>
                </a:cubicBezTo>
                <a:cubicBezTo>
                  <a:pt x="343645" y="166913"/>
                  <a:pt x="343846" y="166511"/>
                  <a:pt x="344250" y="166511"/>
                </a:cubicBezTo>
                <a:cubicBezTo>
                  <a:pt x="344854" y="166309"/>
                  <a:pt x="345258" y="166309"/>
                  <a:pt x="345661" y="166108"/>
                </a:cubicBezTo>
                <a:cubicBezTo>
                  <a:pt x="346064" y="166108"/>
                  <a:pt x="346669" y="165907"/>
                  <a:pt x="347073" y="165907"/>
                </a:cubicBezTo>
                <a:cubicBezTo>
                  <a:pt x="347476" y="165907"/>
                  <a:pt x="347879" y="166108"/>
                  <a:pt x="348283" y="166108"/>
                </a:cubicBezTo>
                <a:cubicBezTo>
                  <a:pt x="348887" y="166309"/>
                  <a:pt x="349291" y="166309"/>
                  <a:pt x="349896" y="166712"/>
                </a:cubicBezTo>
                <a:cubicBezTo>
                  <a:pt x="349896" y="166712"/>
                  <a:pt x="350097" y="166712"/>
                  <a:pt x="350299" y="166712"/>
                </a:cubicBezTo>
                <a:lnTo>
                  <a:pt x="408979" y="197115"/>
                </a:lnTo>
                <a:lnTo>
                  <a:pt x="503956" y="84362"/>
                </a:lnTo>
                <a:cubicBezTo>
                  <a:pt x="506578" y="81342"/>
                  <a:pt x="511014" y="80939"/>
                  <a:pt x="514240" y="83556"/>
                </a:cubicBezTo>
                <a:close/>
                <a:moveTo>
                  <a:pt x="36099" y="14498"/>
                </a:moveTo>
                <a:cubicBezTo>
                  <a:pt x="24200" y="14498"/>
                  <a:pt x="14520" y="24163"/>
                  <a:pt x="14520" y="36042"/>
                </a:cubicBezTo>
                <a:lnTo>
                  <a:pt x="14520" y="336664"/>
                </a:lnTo>
                <a:lnTo>
                  <a:pt x="590286" y="336664"/>
                </a:lnTo>
                <a:lnTo>
                  <a:pt x="590286" y="36042"/>
                </a:lnTo>
                <a:cubicBezTo>
                  <a:pt x="590286" y="24163"/>
                  <a:pt x="580404" y="14498"/>
                  <a:pt x="568505" y="14498"/>
                </a:cubicBezTo>
                <a:close/>
                <a:moveTo>
                  <a:pt x="36099" y="0"/>
                </a:moveTo>
                <a:lnTo>
                  <a:pt x="568505" y="0"/>
                </a:lnTo>
                <a:cubicBezTo>
                  <a:pt x="588471" y="0"/>
                  <a:pt x="604604" y="16108"/>
                  <a:pt x="604604" y="36042"/>
                </a:cubicBezTo>
                <a:lnTo>
                  <a:pt x="604604" y="376532"/>
                </a:lnTo>
                <a:cubicBezTo>
                  <a:pt x="604604" y="396265"/>
                  <a:pt x="588471" y="412575"/>
                  <a:pt x="568505" y="412575"/>
                </a:cubicBezTo>
                <a:lnTo>
                  <a:pt x="340216" y="412575"/>
                </a:lnTo>
                <a:lnTo>
                  <a:pt x="340216" y="460698"/>
                </a:lnTo>
                <a:lnTo>
                  <a:pt x="376920" y="460698"/>
                </a:lnTo>
                <a:cubicBezTo>
                  <a:pt x="380953" y="460698"/>
                  <a:pt x="384180" y="463920"/>
                  <a:pt x="384180" y="467746"/>
                </a:cubicBezTo>
                <a:lnTo>
                  <a:pt x="384180" y="513453"/>
                </a:lnTo>
                <a:cubicBezTo>
                  <a:pt x="384180" y="517480"/>
                  <a:pt x="380953" y="520702"/>
                  <a:pt x="376920" y="520702"/>
                </a:cubicBezTo>
                <a:lnTo>
                  <a:pt x="227685" y="520702"/>
                </a:lnTo>
                <a:cubicBezTo>
                  <a:pt x="223651" y="520702"/>
                  <a:pt x="220425" y="517480"/>
                  <a:pt x="220425" y="513453"/>
                </a:cubicBezTo>
                <a:lnTo>
                  <a:pt x="220425" y="467746"/>
                </a:lnTo>
                <a:cubicBezTo>
                  <a:pt x="220425" y="463920"/>
                  <a:pt x="223651" y="460698"/>
                  <a:pt x="227685" y="460698"/>
                </a:cubicBezTo>
                <a:lnTo>
                  <a:pt x="264388" y="460698"/>
                </a:lnTo>
                <a:lnTo>
                  <a:pt x="264388" y="412575"/>
                </a:lnTo>
                <a:lnTo>
                  <a:pt x="36099" y="412575"/>
                </a:lnTo>
                <a:cubicBezTo>
                  <a:pt x="16133" y="412575"/>
                  <a:pt x="0" y="396265"/>
                  <a:pt x="0" y="376331"/>
                </a:cubicBezTo>
                <a:lnTo>
                  <a:pt x="0" y="36042"/>
                </a:lnTo>
                <a:cubicBezTo>
                  <a:pt x="0" y="16108"/>
                  <a:pt x="16133" y="0"/>
                  <a:pt x="36099" y="0"/>
                </a:cubicBez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任意多边形: 形状 33"/>
          <p:cNvSpPr/>
          <p:nvPr>
            <p:custDataLst>
              <p:tags r:id="rId7"/>
            </p:custDataLst>
          </p:nvPr>
        </p:nvSpPr>
        <p:spPr>
          <a:xfrm>
            <a:off x="5718774" y="1473460"/>
            <a:ext cx="841330" cy="875724"/>
          </a:xfrm>
          <a:custGeom>
            <a:avLst/>
            <a:gdLst>
              <a:gd name="connsiteX0" fmla="*/ 420665 w 841330"/>
              <a:gd name="connsiteY0" fmla="*/ 44060 h 875724"/>
              <a:gd name="connsiteX1" fmla="*/ 44060 w 841330"/>
              <a:gd name="connsiteY1" fmla="*/ 420665 h 875724"/>
              <a:gd name="connsiteX2" fmla="*/ 344766 w 841330"/>
              <a:gd name="connsiteY2" fmla="*/ 789619 h 875724"/>
              <a:gd name="connsiteX3" fmla="*/ 401034 w 841330"/>
              <a:gd name="connsiteY3" fmla="*/ 795291 h 875724"/>
              <a:gd name="connsiteX4" fmla="*/ 440296 w 841330"/>
              <a:gd name="connsiteY4" fmla="*/ 795291 h 875724"/>
              <a:gd name="connsiteX5" fmla="*/ 496564 w 841330"/>
              <a:gd name="connsiteY5" fmla="*/ 789619 h 875724"/>
              <a:gd name="connsiteX6" fmla="*/ 797270 w 841330"/>
              <a:gd name="connsiteY6" fmla="*/ 420665 h 875724"/>
              <a:gd name="connsiteX7" fmla="*/ 420665 w 841330"/>
              <a:gd name="connsiteY7" fmla="*/ 44060 h 875724"/>
              <a:gd name="connsiteX8" fmla="*/ 420665 w 841330"/>
              <a:gd name="connsiteY8" fmla="*/ 0 h 875724"/>
              <a:gd name="connsiteX9" fmla="*/ 841330 w 841330"/>
              <a:gd name="connsiteY9" fmla="*/ 420665 h 875724"/>
              <a:gd name="connsiteX10" fmla="*/ 505444 w 841330"/>
              <a:gd name="connsiteY10" fmla="*/ 832784 h 875724"/>
              <a:gd name="connsiteX11" fmla="*/ 485313 w 841330"/>
              <a:gd name="connsiteY11" fmla="*/ 834813 h 875724"/>
              <a:gd name="connsiteX12" fmla="*/ 411027 w 841330"/>
              <a:gd name="connsiteY12" fmla="*/ 875724 h 875724"/>
              <a:gd name="connsiteX13" fmla="*/ 329400 w 841330"/>
              <a:gd name="connsiteY13" fmla="*/ 830770 h 875724"/>
              <a:gd name="connsiteX14" fmla="*/ 256923 w 841330"/>
              <a:gd name="connsiteY14" fmla="*/ 808272 h 875724"/>
              <a:gd name="connsiteX15" fmla="*/ 0 w 841330"/>
              <a:gd name="connsiteY15" fmla="*/ 420665 h 875724"/>
              <a:gd name="connsiteX16" fmla="*/ 420665 w 841330"/>
              <a:gd name="connsiteY16" fmla="*/ 0 h 87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1330" h="875724">
                <a:moveTo>
                  <a:pt x="420665" y="44060"/>
                </a:moveTo>
                <a:cubicBezTo>
                  <a:pt x="212672" y="44060"/>
                  <a:pt x="44060" y="212672"/>
                  <a:pt x="44060" y="420665"/>
                </a:cubicBezTo>
                <a:cubicBezTo>
                  <a:pt x="44060" y="602659"/>
                  <a:pt x="173154" y="754502"/>
                  <a:pt x="344766" y="789619"/>
                </a:cubicBezTo>
                <a:lnTo>
                  <a:pt x="401034" y="795291"/>
                </a:lnTo>
                <a:lnTo>
                  <a:pt x="440296" y="795291"/>
                </a:lnTo>
                <a:lnTo>
                  <a:pt x="496564" y="789619"/>
                </a:lnTo>
                <a:cubicBezTo>
                  <a:pt x="668177" y="754502"/>
                  <a:pt x="797270" y="602659"/>
                  <a:pt x="797270" y="420665"/>
                </a:cubicBezTo>
                <a:cubicBezTo>
                  <a:pt x="797270" y="212672"/>
                  <a:pt x="628658" y="44060"/>
                  <a:pt x="420665" y="44060"/>
                </a:cubicBezTo>
                <a:close/>
                <a:moveTo>
                  <a:pt x="420665" y="0"/>
                </a:moveTo>
                <a:cubicBezTo>
                  <a:pt x="652992" y="0"/>
                  <a:pt x="841330" y="188338"/>
                  <a:pt x="841330" y="420665"/>
                </a:cubicBezTo>
                <a:cubicBezTo>
                  <a:pt x="841330" y="623951"/>
                  <a:pt x="697134" y="793558"/>
                  <a:pt x="505444" y="832784"/>
                </a:cubicBezTo>
                <a:lnTo>
                  <a:pt x="485313" y="834813"/>
                </a:lnTo>
                <a:lnTo>
                  <a:pt x="411027" y="875724"/>
                </a:lnTo>
                <a:lnTo>
                  <a:pt x="329400" y="830770"/>
                </a:lnTo>
                <a:lnTo>
                  <a:pt x="256923" y="808272"/>
                </a:lnTo>
                <a:cubicBezTo>
                  <a:pt x="105940" y="744412"/>
                  <a:pt x="0" y="594910"/>
                  <a:pt x="0" y="420665"/>
                </a:cubicBezTo>
                <a:cubicBezTo>
                  <a:pt x="0" y="188338"/>
                  <a:pt x="188338" y="0"/>
                  <a:pt x="420665" y="0"/>
                </a:cubicBez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7" name="iconfont-11145-6996227"/>
          <p:cNvSpPr/>
          <p:nvPr>
            <p:custDataLst>
              <p:tags r:id="rId8"/>
            </p:custDataLst>
          </p:nvPr>
        </p:nvSpPr>
        <p:spPr>
          <a:xfrm>
            <a:off x="5987946" y="1797026"/>
            <a:ext cx="289016" cy="304844"/>
          </a:xfrm>
          <a:custGeom>
            <a:avLst/>
            <a:gdLst>
              <a:gd name="T0" fmla="*/ 9001 w 10802"/>
              <a:gd name="T1" fmla="*/ 4637 h 11394"/>
              <a:gd name="T2" fmla="*/ 8903 w 10802"/>
              <a:gd name="T3" fmla="*/ 789 h 11394"/>
              <a:gd name="T4" fmla="*/ 789 w 10802"/>
              <a:gd name="T5" fmla="*/ 888 h 11394"/>
              <a:gd name="T6" fmla="*/ 887 w 10802"/>
              <a:gd name="T7" fmla="*/ 10260 h 11394"/>
              <a:gd name="T8" fmla="*/ 4846 w 10802"/>
              <a:gd name="T9" fmla="*/ 10655 h 11394"/>
              <a:gd name="T10" fmla="*/ 394 w 10802"/>
              <a:gd name="T11" fmla="*/ 11049 h 11394"/>
              <a:gd name="T12" fmla="*/ 0 w 10802"/>
              <a:gd name="T13" fmla="*/ 395 h 11394"/>
              <a:gd name="T14" fmla="*/ 9396 w 10802"/>
              <a:gd name="T15" fmla="*/ 0 h 11394"/>
              <a:gd name="T16" fmla="*/ 9791 w 10802"/>
              <a:gd name="T17" fmla="*/ 4637 h 11394"/>
              <a:gd name="T18" fmla="*/ 1812 w 10802"/>
              <a:gd name="T19" fmla="*/ 2540 h 11394"/>
              <a:gd name="T20" fmla="*/ 8015 w 10802"/>
              <a:gd name="T21" fmla="*/ 2935 h 11394"/>
              <a:gd name="T22" fmla="*/ 1812 w 10802"/>
              <a:gd name="T23" fmla="*/ 3330 h 11394"/>
              <a:gd name="T24" fmla="*/ 1812 w 10802"/>
              <a:gd name="T25" fmla="*/ 2540 h 11394"/>
              <a:gd name="T26" fmla="*/ 4488 w 10802"/>
              <a:gd name="T27" fmla="*/ 5081 h 11394"/>
              <a:gd name="T28" fmla="*/ 4488 w 10802"/>
              <a:gd name="T29" fmla="*/ 5870 h 11394"/>
              <a:gd name="T30" fmla="*/ 1479 w 10802"/>
              <a:gd name="T31" fmla="*/ 5475 h 11394"/>
              <a:gd name="T32" fmla="*/ 1874 w 10802"/>
              <a:gd name="T33" fmla="*/ 7621 h 11394"/>
              <a:gd name="T34" fmla="*/ 4883 w 10802"/>
              <a:gd name="T35" fmla="*/ 8016 h 11394"/>
              <a:gd name="T36" fmla="*/ 1874 w 10802"/>
              <a:gd name="T37" fmla="*/ 8410 h 11394"/>
              <a:gd name="T38" fmla="*/ 1874 w 10802"/>
              <a:gd name="T39" fmla="*/ 7621 h 11394"/>
              <a:gd name="T40" fmla="*/ 6165 w 10802"/>
              <a:gd name="T41" fmla="*/ 5081 h 11394"/>
              <a:gd name="T42" fmla="*/ 6165 w 10802"/>
              <a:gd name="T43" fmla="*/ 5870 h 11394"/>
              <a:gd name="T44" fmla="*/ 5228 w 10802"/>
              <a:gd name="T45" fmla="*/ 5475 h 11394"/>
              <a:gd name="T46" fmla="*/ 8453 w 10802"/>
              <a:gd name="T47" fmla="*/ 5525 h 11394"/>
              <a:gd name="T48" fmla="*/ 9544 w 10802"/>
              <a:gd name="T49" fmla="*/ 8379 h 11394"/>
              <a:gd name="T50" fmla="*/ 7361 w 10802"/>
              <a:gd name="T51" fmla="*/ 8379 h 11394"/>
              <a:gd name="T52" fmla="*/ 8453 w 10802"/>
              <a:gd name="T53" fmla="*/ 5525 h 11394"/>
              <a:gd name="T54" fmla="*/ 8052 w 10802"/>
              <a:gd name="T55" fmla="*/ 6616 h 11394"/>
              <a:gd name="T56" fmla="*/ 8453 w 10802"/>
              <a:gd name="T57" fmla="*/ 8780 h 11394"/>
              <a:gd name="T58" fmla="*/ 8853 w 10802"/>
              <a:gd name="T59" fmla="*/ 6616 h 11394"/>
              <a:gd name="T60" fmla="*/ 8804 w 10802"/>
              <a:gd name="T61" fmla="*/ 10427 h 11394"/>
              <a:gd name="T62" fmla="*/ 9137 w 10802"/>
              <a:gd name="T63" fmla="*/ 10704 h 11394"/>
              <a:gd name="T64" fmla="*/ 9137 w 10802"/>
              <a:gd name="T65" fmla="*/ 11394 h 11394"/>
              <a:gd name="T66" fmla="*/ 7361 w 10802"/>
              <a:gd name="T67" fmla="*/ 11049 h 11394"/>
              <a:gd name="T68" fmla="*/ 8114 w 10802"/>
              <a:gd name="T69" fmla="*/ 10704 h 11394"/>
              <a:gd name="T70" fmla="*/ 6042 w 10802"/>
              <a:gd name="T71" fmla="*/ 8077 h 11394"/>
              <a:gd name="T72" fmla="*/ 6387 w 10802"/>
              <a:gd name="T73" fmla="*/ 7547 h 11394"/>
              <a:gd name="T74" fmla="*/ 6732 w 10802"/>
              <a:gd name="T75" fmla="*/ 8077 h 11394"/>
              <a:gd name="T76" fmla="*/ 10111 w 10802"/>
              <a:gd name="T77" fmla="*/ 8077 h 11394"/>
              <a:gd name="T78" fmla="*/ 10457 w 10802"/>
              <a:gd name="T79" fmla="*/ 7547 h 11394"/>
              <a:gd name="T80" fmla="*/ 10802 w 10802"/>
              <a:gd name="T81" fmla="*/ 8077 h 1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2" h="11394">
                <a:moveTo>
                  <a:pt x="9396" y="5031"/>
                </a:moveTo>
                <a:cubicBezTo>
                  <a:pt x="9178" y="5031"/>
                  <a:pt x="9001" y="4855"/>
                  <a:pt x="9001" y="4637"/>
                </a:cubicBezTo>
                <a:lnTo>
                  <a:pt x="9001" y="888"/>
                </a:lnTo>
                <a:cubicBezTo>
                  <a:pt x="9001" y="834"/>
                  <a:pt x="8957" y="789"/>
                  <a:pt x="8903" y="789"/>
                </a:cubicBezTo>
                <a:lnTo>
                  <a:pt x="887" y="789"/>
                </a:lnTo>
                <a:cubicBezTo>
                  <a:pt x="833" y="789"/>
                  <a:pt x="789" y="834"/>
                  <a:pt x="789" y="888"/>
                </a:cubicBezTo>
                <a:lnTo>
                  <a:pt x="789" y="10161"/>
                </a:lnTo>
                <a:cubicBezTo>
                  <a:pt x="789" y="10216"/>
                  <a:pt x="833" y="10260"/>
                  <a:pt x="887" y="10260"/>
                </a:cubicBezTo>
                <a:lnTo>
                  <a:pt x="4451" y="10260"/>
                </a:lnTo>
                <a:cubicBezTo>
                  <a:pt x="4669" y="10260"/>
                  <a:pt x="4846" y="10437"/>
                  <a:pt x="4846" y="10655"/>
                </a:cubicBezTo>
                <a:cubicBezTo>
                  <a:pt x="4846" y="10872"/>
                  <a:pt x="4669" y="11049"/>
                  <a:pt x="4451" y="11049"/>
                </a:cubicBezTo>
                <a:lnTo>
                  <a:pt x="394" y="11049"/>
                </a:lnTo>
                <a:cubicBezTo>
                  <a:pt x="176" y="11049"/>
                  <a:pt x="0" y="10872"/>
                  <a:pt x="0" y="10655"/>
                </a:cubicBezTo>
                <a:lnTo>
                  <a:pt x="0" y="395"/>
                </a:lnTo>
                <a:cubicBezTo>
                  <a:pt x="0" y="177"/>
                  <a:pt x="176" y="0"/>
                  <a:pt x="394" y="0"/>
                </a:cubicBezTo>
                <a:lnTo>
                  <a:pt x="9396" y="0"/>
                </a:lnTo>
                <a:cubicBezTo>
                  <a:pt x="9614" y="0"/>
                  <a:pt x="9791" y="177"/>
                  <a:pt x="9791" y="395"/>
                </a:cubicBezTo>
                <a:lnTo>
                  <a:pt x="9791" y="4637"/>
                </a:lnTo>
                <a:cubicBezTo>
                  <a:pt x="9791" y="4855"/>
                  <a:pt x="9614" y="5031"/>
                  <a:pt x="9396" y="5031"/>
                </a:cubicBezTo>
                <a:close/>
                <a:moveTo>
                  <a:pt x="1812" y="2540"/>
                </a:moveTo>
                <a:lnTo>
                  <a:pt x="7620" y="2540"/>
                </a:lnTo>
                <a:cubicBezTo>
                  <a:pt x="7838" y="2540"/>
                  <a:pt x="8015" y="2717"/>
                  <a:pt x="8015" y="2935"/>
                </a:cubicBezTo>
                <a:cubicBezTo>
                  <a:pt x="8015" y="3153"/>
                  <a:pt x="7838" y="3330"/>
                  <a:pt x="7620" y="3330"/>
                </a:cubicBezTo>
                <a:lnTo>
                  <a:pt x="1812" y="3330"/>
                </a:lnTo>
                <a:cubicBezTo>
                  <a:pt x="1594" y="3330"/>
                  <a:pt x="1418" y="3153"/>
                  <a:pt x="1418" y="2935"/>
                </a:cubicBezTo>
                <a:cubicBezTo>
                  <a:pt x="1418" y="2717"/>
                  <a:pt x="1594" y="2540"/>
                  <a:pt x="1812" y="2540"/>
                </a:cubicBezTo>
                <a:close/>
                <a:moveTo>
                  <a:pt x="1874" y="5081"/>
                </a:moveTo>
                <a:lnTo>
                  <a:pt x="4488" y="5081"/>
                </a:lnTo>
                <a:cubicBezTo>
                  <a:pt x="4706" y="5081"/>
                  <a:pt x="4883" y="5257"/>
                  <a:pt x="4883" y="5475"/>
                </a:cubicBezTo>
                <a:cubicBezTo>
                  <a:pt x="4883" y="5693"/>
                  <a:pt x="4706" y="5870"/>
                  <a:pt x="4488" y="5870"/>
                </a:cubicBezTo>
                <a:lnTo>
                  <a:pt x="1874" y="5870"/>
                </a:lnTo>
                <a:cubicBezTo>
                  <a:pt x="1656" y="5870"/>
                  <a:pt x="1479" y="5693"/>
                  <a:pt x="1479" y="5475"/>
                </a:cubicBezTo>
                <a:cubicBezTo>
                  <a:pt x="1479" y="5257"/>
                  <a:pt x="1656" y="5081"/>
                  <a:pt x="1874" y="5081"/>
                </a:cubicBezTo>
                <a:close/>
                <a:moveTo>
                  <a:pt x="1874" y="7621"/>
                </a:moveTo>
                <a:lnTo>
                  <a:pt x="4488" y="7621"/>
                </a:lnTo>
                <a:cubicBezTo>
                  <a:pt x="4706" y="7621"/>
                  <a:pt x="4883" y="7798"/>
                  <a:pt x="4883" y="8016"/>
                </a:cubicBezTo>
                <a:cubicBezTo>
                  <a:pt x="4883" y="8234"/>
                  <a:pt x="4706" y="8410"/>
                  <a:pt x="4488" y="8410"/>
                </a:cubicBezTo>
                <a:lnTo>
                  <a:pt x="1874" y="8410"/>
                </a:lnTo>
                <a:cubicBezTo>
                  <a:pt x="1656" y="8410"/>
                  <a:pt x="1479" y="8234"/>
                  <a:pt x="1479" y="8016"/>
                </a:cubicBezTo>
                <a:cubicBezTo>
                  <a:pt x="1479" y="7798"/>
                  <a:pt x="1656" y="7621"/>
                  <a:pt x="1874" y="7621"/>
                </a:cubicBezTo>
                <a:close/>
                <a:moveTo>
                  <a:pt x="5623" y="5081"/>
                </a:moveTo>
                <a:lnTo>
                  <a:pt x="6165" y="5081"/>
                </a:lnTo>
                <a:cubicBezTo>
                  <a:pt x="6383" y="5081"/>
                  <a:pt x="6560" y="5257"/>
                  <a:pt x="6560" y="5475"/>
                </a:cubicBezTo>
                <a:cubicBezTo>
                  <a:pt x="6560" y="5693"/>
                  <a:pt x="6383" y="5870"/>
                  <a:pt x="6165" y="5870"/>
                </a:cubicBezTo>
                <a:lnTo>
                  <a:pt x="5623" y="5870"/>
                </a:lnTo>
                <a:cubicBezTo>
                  <a:pt x="5405" y="5870"/>
                  <a:pt x="5228" y="5693"/>
                  <a:pt x="5228" y="5475"/>
                </a:cubicBezTo>
                <a:cubicBezTo>
                  <a:pt x="5228" y="5257"/>
                  <a:pt x="5405" y="5081"/>
                  <a:pt x="5623" y="5081"/>
                </a:cubicBezTo>
                <a:close/>
                <a:moveTo>
                  <a:pt x="8453" y="5525"/>
                </a:moveTo>
                <a:cubicBezTo>
                  <a:pt x="9055" y="5525"/>
                  <a:pt x="9544" y="6013"/>
                  <a:pt x="9544" y="6616"/>
                </a:cubicBezTo>
                <a:lnTo>
                  <a:pt x="9544" y="8379"/>
                </a:lnTo>
                <a:cubicBezTo>
                  <a:pt x="9544" y="8982"/>
                  <a:pt x="9055" y="9471"/>
                  <a:pt x="8453" y="9471"/>
                </a:cubicBezTo>
                <a:cubicBezTo>
                  <a:pt x="7850" y="9471"/>
                  <a:pt x="7361" y="8982"/>
                  <a:pt x="7361" y="8379"/>
                </a:cubicBezTo>
                <a:lnTo>
                  <a:pt x="7361" y="6616"/>
                </a:lnTo>
                <a:cubicBezTo>
                  <a:pt x="7361" y="6013"/>
                  <a:pt x="7850" y="5525"/>
                  <a:pt x="8453" y="5525"/>
                </a:cubicBezTo>
                <a:close/>
                <a:moveTo>
                  <a:pt x="8453" y="6215"/>
                </a:moveTo>
                <a:cubicBezTo>
                  <a:pt x="8231" y="6215"/>
                  <a:pt x="8052" y="6395"/>
                  <a:pt x="8052" y="6616"/>
                </a:cubicBezTo>
                <a:lnTo>
                  <a:pt x="8052" y="8379"/>
                </a:lnTo>
                <a:cubicBezTo>
                  <a:pt x="8052" y="8601"/>
                  <a:pt x="8231" y="8780"/>
                  <a:pt x="8453" y="8780"/>
                </a:cubicBezTo>
                <a:cubicBezTo>
                  <a:pt x="8674" y="8780"/>
                  <a:pt x="8853" y="8601"/>
                  <a:pt x="8853" y="8379"/>
                </a:cubicBezTo>
                <a:lnTo>
                  <a:pt x="8853" y="6616"/>
                </a:lnTo>
                <a:cubicBezTo>
                  <a:pt x="8853" y="6395"/>
                  <a:pt x="8674" y="6215"/>
                  <a:pt x="8453" y="6215"/>
                </a:cubicBezTo>
                <a:close/>
                <a:moveTo>
                  <a:pt x="8804" y="10427"/>
                </a:moveTo>
                <a:lnTo>
                  <a:pt x="8804" y="10704"/>
                </a:lnTo>
                <a:lnTo>
                  <a:pt x="9137" y="10704"/>
                </a:lnTo>
                <a:cubicBezTo>
                  <a:pt x="9328" y="10704"/>
                  <a:pt x="9482" y="10858"/>
                  <a:pt x="9482" y="11049"/>
                </a:cubicBezTo>
                <a:cubicBezTo>
                  <a:pt x="9482" y="11240"/>
                  <a:pt x="9328" y="11394"/>
                  <a:pt x="9137" y="11394"/>
                </a:cubicBezTo>
                <a:lnTo>
                  <a:pt x="7707" y="11394"/>
                </a:lnTo>
                <a:cubicBezTo>
                  <a:pt x="7516" y="11394"/>
                  <a:pt x="7361" y="11240"/>
                  <a:pt x="7361" y="11049"/>
                </a:cubicBezTo>
                <a:cubicBezTo>
                  <a:pt x="7361" y="10858"/>
                  <a:pt x="7516" y="10704"/>
                  <a:pt x="7707" y="10704"/>
                </a:cubicBezTo>
                <a:lnTo>
                  <a:pt x="8114" y="10704"/>
                </a:lnTo>
                <a:lnTo>
                  <a:pt x="8114" y="10437"/>
                </a:lnTo>
                <a:cubicBezTo>
                  <a:pt x="6945" y="10286"/>
                  <a:pt x="6042" y="9287"/>
                  <a:pt x="6042" y="8077"/>
                </a:cubicBezTo>
                <a:lnTo>
                  <a:pt x="6042" y="7892"/>
                </a:lnTo>
                <a:cubicBezTo>
                  <a:pt x="6042" y="7702"/>
                  <a:pt x="6196" y="7547"/>
                  <a:pt x="6387" y="7547"/>
                </a:cubicBezTo>
                <a:cubicBezTo>
                  <a:pt x="6578" y="7547"/>
                  <a:pt x="6732" y="7702"/>
                  <a:pt x="6732" y="7892"/>
                </a:cubicBezTo>
                <a:lnTo>
                  <a:pt x="6732" y="8077"/>
                </a:lnTo>
                <a:cubicBezTo>
                  <a:pt x="6732" y="9010"/>
                  <a:pt x="7489" y="9767"/>
                  <a:pt x="8422" y="9767"/>
                </a:cubicBezTo>
                <a:cubicBezTo>
                  <a:pt x="9355" y="9767"/>
                  <a:pt x="10111" y="9010"/>
                  <a:pt x="10111" y="8077"/>
                </a:cubicBezTo>
                <a:lnTo>
                  <a:pt x="10111" y="7892"/>
                </a:lnTo>
                <a:cubicBezTo>
                  <a:pt x="10111" y="7702"/>
                  <a:pt x="10266" y="7547"/>
                  <a:pt x="10457" y="7547"/>
                </a:cubicBezTo>
                <a:cubicBezTo>
                  <a:pt x="10647" y="7547"/>
                  <a:pt x="10802" y="7702"/>
                  <a:pt x="10802" y="7892"/>
                </a:cubicBezTo>
                <a:lnTo>
                  <a:pt x="10802" y="8077"/>
                </a:lnTo>
                <a:cubicBezTo>
                  <a:pt x="10802" y="9262"/>
                  <a:pt x="9937" y="10244"/>
                  <a:pt x="8804" y="10427"/>
                </a:cubicBez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组合 37"/>
          <p:cNvGrpSpPr/>
          <p:nvPr>
            <p:custDataLst>
              <p:tags r:id="rId9"/>
            </p:custDataLst>
          </p:nvPr>
        </p:nvGrpSpPr>
        <p:grpSpPr>
          <a:xfrm>
            <a:off x="8615060" y="1437900"/>
            <a:ext cx="841330" cy="875724"/>
            <a:chOff x="5622305" y="1768735"/>
            <a:chExt cx="841330" cy="875724"/>
          </a:xfrm>
        </p:grpSpPr>
        <p:sp>
          <p:nvSpPr>
            <p:cNvPr id="39" name="任意多边形: 形状 38"/>
            <p:cNvSpPr/>
            <p:nvPr>
              <p:custDataLst>
                <p:tags r:id="rId14"/>
              </p:custDataLst>
            </p:nvPr>
          </p:nvSpPr>
          <p:spPr>
            <a:xfrm>
              <a:off x="5622305" y="1768735"/>
              <a:ext cx="841330" cy="875724"/>
            </a:xfrm>
            <a:custGeom>
              <a:avLst/>
              <a:gdLst>
                <a:gd name="connsiteX0" fmla="*/ 420665 w 841330"/>
                <a:gd name="connsiteY0" fmla="*/ 44060 h 875724"/>
                <a:gd name="connsiteX1" fmla="*/ 44060 w 841330"/>
                <a:gd name="connsiteY1" fmla="*/ 420665 h 875724"/>
                <a:gd name="connsiteX2" fmla="*/ 344766 w 841330"/>
                <a:gd name="connsiteY2" fmla="*/ 789619 h 875724"/>
                <a:gd name="connsiteX3" fmla="*/ 401034 w 841330"/>
                <a:gd name="connsiteY3" fmla="*/ 795291 h 875724"/>
                <a:gd name="connsiteX4" fmla="*/ 440296 w 841330"/>
                <a:gd name="connsiteY4" fmla="*/ 795291 h 875724"/>
                <a:gd name="connsiteX5" fmla="*/ 496564 w 841330"/>
                <a:gd name="connsiteY5" fmla="*/ 789619 h 875724"/>
                <a:gd name="connsiteX6" fmla="*/ 797270 w 841330"/>
                <a:gd name="connsiteY6" fmla="*/ 420665 h 875724"/>
                <a:gd name="connsiteX7" fmla="*/ 420665 w 841330"/>
                <a:gd name="connsiteY7" fmla="*/ 44060 h 875724"/>
                <a:gd name="connsiteX8" fmla="*/ 420665 w 841330"/>
                <a:gd name="connsiteY8" fmla="*/ 0 h 875724"/>
                <a:gd name="connsiteX9" fmla="*/ 841330 w 841330"/>
                <a:gd name="connsiteY9" fmla="*/ 420665 h 875724"/>
                <a:gd name="connsiteX10" fmla="*/ 505444 w 841330"/>
                <a:gd name="connsiteY10" fmla="*/ 832784 h 875724"/>
                <a:gd name="connsiteX11" fmla="*/ 485313 w 841330"/>
                <a:gd name="connsiteY11" fmla="*/ 834813 h 875724"/>
                <a:gd name="connsiteX12" fmla="*/ 411027 w 841330"/>
                <a:gd name="connsiteY12" fmla="*/ 875724 h 875724"/>
                <a:gd name="connsiteX13" fmla="*/ 329400 w 841330"/>
                <a:gd name="connsiteY13" fmla="*/ 830770 h 875724"/>
                <a:gd name="connsiteX14" fmla="*/ 256923 w 841330"/>
                <a:gd name="connsiteY14" fmla="*/ 808272 h 875724"/>
                <a:gd name="connsiteX15" fmla="*/ 0 w 841330"/>
                <a:gd name="connsiteY15" fmla="*/ 420665 h 875724"/>
                <a:gd name="connsiteX16" fmla="*/ 420665 w 841330"/>
                <a:gd name="connsiteY16" fmla="*/ 0 h 87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1330" h="875724">
                  <a:moveTo>
                    <a:pt x="420665" y="44060"/>
                  </a:moveTo>
                  <a:cubicBezTo>
                    <a:pt x="212672" y="44060"/>
                    <a:pt x="44060" y="212672"/>
                    <a:pt x="44060" y="420665"/>
                  </a:cubicBezTo>
                  <a:cubicBezTo>
                    <a:pt x="44060" y="602659"/>
                    <a:pt x="173154" y="754502"/>
                    <a:pt x="344766" y="789619"/>
                  </a:cubicBezTo>
                  <a:lnTo>
                    <a:pt x="401034" y="795291"/>
                  </a:lnTo>
                  <a:lnTo>
                    <a:pt x="440296" y="795291"/>
                  </a:lnTo>
                  <a:lnTo>
                    <a:pt x="496564" y="789619"/>
                  </a:lnTo>
                  <a:cubicBezTo>
                    <a:pt x="668177" y="754502"/>
                    <a:pt x="797270" y="602659"/>
                    <a:pt x="797270" y="420665"/>
                  </a:cubicBezTo>
                  <a:cubicBezTo>
                    <a:pt x="797270" y="212672"/>
                    <a:pt x="628658" y="44060"/>
                    <a:pt x="420665" y="44060"/>
                  </a:cubicBezTo>
                  <a:close/>
                  <a:moveTo>
                    <a:pt x="420665" y="0"/>
                  </a:moveTo>
                  <a:cubicBezTo>
                    <a:pt x="652992" y="0"/>
                    <a:pt x="841330" y="188338"/>
                    <a:pt x="841330" y="420665"/>
                  </a:cubicBezTo>
                  <a:cubicBezTo>
                    <a:pt x="841330" y="623951"/>
                    <a:pt x="697134" y="793558"/>
                    <a:pt x="505444" y="832784"/>
                  </a:cubicBezTo>
                  <a:lnTo>
                    <a:pt x="485313" y="834813"/>
                  </a:lnTo>
                  <a:lnTo>
                    <a:pt x="411027" y="875724"/>
                  </a:lnTo>
                  <a:lnTo>
                    <a:pt x="329400" y="830770"/>
                  </a:lnTo>
                  <a:lnTo>
                    <a:pt x="256923" y="808272"/>
                  </a:lnTo>
                  <a:cubicBezTo>
                    <a:pt x="105940" y="744412"/>
                    <a:pt x="0" y="594910"/>
                    <a:pt x="0" y="420665"/>
                  </a:cubicBezTo>
                  <a:cubicBezTo>
                    <a:pt x="0" y="188338"/>
                    <a:pt x="188338" y="0"/>
                    <a:pt x="420665" y="0"/>
                  </a:cubicBez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40" name="iconfont-10774-5582328"/>
            <p:cNvSpPr/>
            <p:nvPr>
              <p:custDataLst>
                <p:tags r:id="rId15"/>
              </p:custDataLst>
            </p:nvPr>
          </p:nvSpPr>
          <p:spPr>
            <a:xfrm>
              <a:off x="5890548" y="2085316"/>
              <a:ext cx="304843" cy="263569"/>
            </a:xfrm>
            <a:custGeom>
              <a:avLst/>
              <a:gdLst>
                <a:gd name="T0" fmla="*/ 12533 w 12800"/>
                <a:gd name="T1" fmla="*/ 10533 h 11067"/>
                <a:gd name="T2" fmla="*/ 12133 w 12800"/>
                <a:gd name="T3" fmla="*/ 10533 h 11067"/>
                <a:gd name="T4" fmla="*/ 12133 w 12800"/>
                <a:gd name="T5" fmla="*/ 1067 h 11067"/>
                <a:gd name="T6" fmla="*/ 11067 w 12800"/>
                <a:gd name="T7" fmla="*/ 0 h 11067"/>
                <a:gd name="T8" fmla="*/ 10000 w 12800"/>
                <a:gd name="T9" fmla="*/ 0 h 11067"/>
                <a:gd name="T10" fmla="*/ 8933 w 12800"/>
                <a:gd name="T11" fmla="*/ 1067 h 11067"/>
                <a:gd name="T12" fmla="*/ 8933 w 12800"/>
                <a:gd name="T13" fmla="*/ 10533 h 11067"/>
                <a:gd name="T14" fmla="*/ 8133 w 12800"/>
                <a:gd name="T15" fmla="*/ 10533 h 11067"/>
                <a:gd name="T16" fmla="*/ 8133 w 12800"/>
                <a:gd name="T17" fmla="*/ 3467 h 11067"/>
                <a:gd name="T18" fmla="*/ 7067 w 12800"/>
                <a:gd name="T19" fmla="*/ 2400 h 11067"/>
                <a:gd name="T20" fmla="*/ 6000 w 12800"/>
                <a:gd name="T21" fmla="*/ 2400 h 11067"/>
                <a:gd name="T22" fmla="*/ 4933 w 12800"/>
                <a:gd name="T23" fmla="*/ 3467 h 11067"/>
                <a:gd name="T24" fmla="*/ 4933 w 12800"/>
                <a:gd name="T25" fmla="*/ 10533 h 11067"/>
                <a:gd name="T26" fmla="*/ 4133 w 12800"/>
                <a:gd name="T27" fmla="*/ 10533 h 11067"/>
                <a:gd name="T28" fmla="*/ 4133 w 12800"/>
                <a:gd name="T29" fmla="*/ 5867 h 11067"/>
                <a:gd name="T30" fmla="*/ 3067 w 12800"/>
                <a:gd name="T31" fmla="*/ 4800 h 11067"/>
                <a:gd name="T32" fmla="*/ 2000 w 12800"/>
                <a:gd name="T33" fmla="*/ 4800 h 11067"/>
                <a:gd name="T34" fmla="*/ 933 w 12800"/>
                <a:gd name="T35" fmla="*/ 5867 h 11067"/>
                <a:gd name="T36" fmla="*/ 933 w 12800"/>
                <a:gd name="T37" fmla="*/ 10533 h 11067"/>
                <a:gd name="T38" fmla="*/ 267 w 12800"/>
                <a:gd name="T39" fmla="*/ 10533 h 11067"/>
                <a:gd name="T40" fmla="*/ 0 w 12800"/>
                <a:gd name="T41" fmla="*/ 10800 h 11067"/>
                <a:gd name="T42" fmla="*/ 267 w 12800"/>
                <a:gd name="T43" fmla="*/ 11067 h 11067"/>
                <a:gd name="T44" fmla="*/ 12533 w 12800"/>
                <a:gd name="T45" fmla="*/ 11067 h 11067"/>
                <a:gd name="T46" fmla="*/ 12800 w 12800"/>
                <a:gd name="T47" fmla="*/ 10800 h 11067"/>
                <a:gd name="T48" fmla="*/ 12533 w 12800"/>
                <a:gd name="T49" fmla="*/ 10533 h 1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00" h="11067">
                  <a:moveTo>
                    <a:pt x="12533" y="10533"/>
                  </a:moveTo>
                  <a:lnTo>
                    <a:pt x="12133" y="10533"/>
                  </a:lnTo>
                  <a:lnTo>
                    <a:pt x="12133" y="1067"/>
                  </a:lnTo>
                  <a:cubicBezTo>
                    <a:pt x="12133" y="480"/>
                    <a:pt x="11653" y="0"/>
                    <a:pt x="11067" y="0"/>
                  </a:cubicBezTo>
                  <a:lnTo>
                    <a:pt x="10000" y="0"/>
                  </a:lnTo>
                  <a:cubicBezTo>
                    <a:pt x="9413" y="0"/>
                    <a:pt x="8933" y="480"/>
                    <a:pt x="8933" y="1067"/>
                  </a:cubicBezTo>
                  <a:lnTo>
                    <a:pt x="8933" y="10533"/>
                  </a:lnTo>
                  <a:lnTo>
                    <a:pt x="8133" y="10533"/>
                  </a:lnTo>
                  <a:lnTo>
                    <a:pt x="8133" y="3467"/>
                  </a:lnTo>
                  <a:cubicBezTo>
                    <a:pt x="8133" y="2880"/>
                    <a:pt x="7653" y="2400"/>
                    <a:pt x="7067" y="2400"/>
                  </a:cubicBezTo>
                  <a:lnTo>
                    <a:pt x="6000" y="2400"/>
                  </a:lnTo>
                  <a:cubicBezTo>
                    <a:pt x="5413" y="2400"/>
                    <a:pt x="4933" y="2880"/>
                    <a:pt x="4933" y="3467"/>
                  </a:cubicBezTo>
                  <a:lnTo>
                    <a:pt x="4933" y="10533"/>
                  </a:lnTo>
                  <a:lnTo>
                    <a:pt x="4133" y="10533"/>
                  </a:lnTo>
                  <a:lnTo>
                    <a:pt x="4133" y="5867"/>
                  </a:lnTo>
                  <a:cubicBezTo>
                    <a:pt x="4133" y="5280"/>
                    <a:pt x="3653" y="4800"/>
                    <a:pt x="3067" y="4800"/>
                  </a:cubicBezTo>
                  <a:lnTo>
                    <a:pt x="2000" y="4800"/>
                  </a:lnTo>
                  <a:cubicBezTo>
                    <a:pt x="1413" y="4800"/>
                    <a:pt x="933" y="5280"/>
                    <a:pt x="933" y="5867"/>
                  </a:cubicBezTo>
                  <a:lnTo>
                    <a:pt x="933" y="10533"/>
                  </a:lnTo>
                  <a:lnTo>
                    <a:pt x="267" y="10533"/>
                  </a:lnTo>
                  <a:cubicBezTo>
                    <a:pt x="107" y="10533"/>
                    <a:pt x="0" y="10640"/>
                    <a:pt x="0" y="10800"/>
                  </a:cubicBezTo>
                  <a:cubicBezTo>
                    <a:pt x="0" y="10960"/>
                    <a:pt x="107" y="11067"/>
                    <a:pt x="267" y="11067"/>
                  </a:cubicBezTo>
                  <a:lnTo>
                    <a:pt x="12533" y="11067"/>
                  </a:lnTo>
                  <a:cubicBezTo>
                    <a:pt x="12693" y="11067"/>
                    <a:pt x="12800" y="10960"/>
                    <a:pt x="12800" y="10800"/>
                  </a:cubicBezTo>
                  <a:cubicBezTo>
                    <a:pt x="12800" y="10640"/>
                    <a:pt x="12693" y="10533"/>
                    <a:pt x="12533" y="10533"/>
                  </a:cubicBez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文本框 44"/>
          <p:cNvSpPr txBox="1"/>
          <p:nvPr>
            <p:custDataLst>
              <p:tags r:id="rId10"/>
            </p:custDataLst>
          </p:nvPr>
        </p:nvSpPr>
        <p:spPr>
          <a:xfrm>
            <a:off x="2604135" y="2839085"/>
            <a:ext cx="1259840" cy="506730"/>
          </a:xfrm>
          <a:prstGeom prst="rect">
            <a:avLst/>
          </a:prstGeom>
          <a:noFill/>
        </p:spPr>
        <p:txBody>
          <a:bodyPr wrap="square" rtlCol="0">
            <a:spAutoFit/>
          </a:bodyPr>
          <a:lstStyle/>
          <a:p>
            <a:pPr algn="l">
              <a:lnSpc>
                <a:spcPct val="150000"/>
              </a:lnSpc>
            </a:pPr>
            <a:r>
              <a:rPr lang="zh-CN" altLang="en-US" sz="1800" b="1" spc="300" dirty="0">
                <a:solidFill>
                  <a:srgbClr val="122E66"/>
                </a:solidFill>
                <a:latin typeface="思源黑体 CN Bold"/>
                <a:ea typeface="思源宋体 CN" panose="02020400000000000000" pitchFamily="18" charset="-122"/>
                <a:cs typeface="+mn-ea"/>
                <a:sym typeface="+mn-lt"/>
              </a:rPr>
              <a:t>二值图像</a:t>
            </a:r>
          </a:p>
        </p:txBody>
      </p:sp>
      <p:cxnSp>
        <p:nvCxnSpPr>
          <p:cNvPr id="58" name="直接连接符 57"/>
          <p:cNvCxnSpPr/>
          <p:nvPr>
            <p:custDataLst>
              <p:tags r:id="rId11"/>
            </p:custDataLst>
          </p:nvPr>
        </p:nvCxnSpPr>
        <p:spPr>
          <a:xfrm flipV="1">
            <a:off x="3141126" y="2616200"/>
            <a:ext cx="5888355" cy="6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custDataLst>
              <p:tags r:id="rId12"/>
            </p:custDataLst>
          </p:nvPr>
        </p:nvSpPr>
        <p:spPr>
          <a:xfrm>
            <a:off x="5460365" y="2857500"/>
            <a:ext cx="1326515" cy="506730"/>
          </a:xfrm>
          <a:prstGeom prst="rect">
            <a:avLst/>
          </a:prstGeom>
          <a:noFill/>
        </p:spPr>
        <p:txBody>
          <a:bodyPr wrap="square" rtlCol="0">
            <a:spAutoFit/>
          </a:bodyPr>
          <a:lstStyle/>
          <a:p>
            <a:pPr algn="l">
              <a:lnSpc>
                <a:spcPct val="150000"/>
              </a:lnSpc>
            </a:pPr>
            <a:r>
              <a:rPr lang="zh-CN" altLang="en-US" sz="1800" b="1" spc="300" dirty="0">
                <a:solidFill>
                  <a:srgbClr val="122E66"/>
                </a:solidFill>
                <a:latin typeface="思源黑体 CN Bold"/>
                <a:ea typeface="思源宋体 CN" panose="02020400000000000000" pitchFamily="18" charset="-122"/>
                <a:cs typeface="+mn-ea"/>
                <a:sym typeface="+mn-lt"/>
              </a:rPr>
              <a:t>灰度图像</a:t>
            </a:r>
          </a:p>
        </p:txBody>
      </p:sp>
      <p:sp>
        <p:nvSpPr>
          <p:cNvPr id="76" name="文本框 75"/>
          <p:cNvSpPr txBox="1"/>
          <p:nvPr>
            <p:custDataLst>
              <p:tags r:id="rId13"/>
            </p:custDataLst>
          </p:nvPr>
        </p:nvSpPr>
        <p:spPr>
          <a:xfrm>
            <a:off x="8383270" y="2833370"/>
            <a:ext cx="1360805" cy="506730"/>
          </a:xfrm>
          <a:prstGeom prst="rect">
            <a:avLst/>
          </a:prstGeom>
          <a:noFill/>
        </p:spPr>
        <p:txBody>
          <a:bodyPr wrap="square" rtlCol="0">
            <a:spAutoFit/>
          </a:bodyPr>
          <a:lstStyle/>
          <a:p>
            <a:pPr algn="l">
              <a:lnSpc>
                <a:spcPct val="150000"/>
              </a:lnSpc>
            </a:pPr>
            <a:r>
              <a:rPr lang="zh-CN" altLang="en-US" sz="1800" b="1" spc="300" dirty="0">
                <a:solidFill>
                  <a:srgbClr val="122E66"/>
                </a:solidFill>
                <a:latin typeface="思源黑体 CN Bold"/>
                <a:ea typeface="思源宋体 CN" panose="02020400000000000000" pitchFamily="18" charset="-122"/>
                <a:cs typeface="+mn-ea"/>
                <a:sym typeface="+mn-lt"/>
              </a:rPr>
              <a:t>彩色图像</a:t>
            </a:r>
          </a:p>
        </p:txBody>
      </p:sp>
      <p:grpSp>
        <p:nvGrpSpPr>
          <p:cNvPr id="2" name="组合 1"/>
          <p:cNvGrpSpPr/>
          <p:nvPr/>
        </p:nvGrpSpPr>
        <p:grpSpPr>
          <a:xfrm>
            <a:off x="0" y="2792730"/>
            <a:ext cx="10567670" cy="2924810"/>
            <a:chOff x="1396844" y="1746659"/>
            <a:chExt cx="9531350" cy="3693160"/>
          </a:xfrm>
        </p:grpSpPr>
        <p:sp>
          <p:nvSpPr>
            <p:cNvPr id="3" name="矩形: 圆角 25"/>
            <p:cNvSpPr/>
            <p:nvPr/>
          </p:nvSpPr>
          <p:spPr>
            <a:xfrm>
              <a:off x="2951959" y="2591844"/>
              <a:ext cx="7976235" cy="2847975"/>
            </a:xfrm>
            <a:prstGeom prst="roundRect">
              <a:avLst>
                <a:gd name="adj" fmla="val 530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272572" y="3021478"/>
              <a:ext cx="7040245" cy="2058259"/>
            </a:xfrm>
            <a:prstGeom prst="rect">
              <a:avLst/>
            </a:prstGeom>
            <a:noFill/>
          </p:spPr>
          <p:txBody>
            <a:bodyPr wrap="square" rtlCol="0">
              <a:spAutoFit/>
            </a:bodyPr>
            <a:lstStyle/>
            <a:p>
              <a:pPr algn="just">
                <a:buClr>
                  <a:srgbClr val="0E419C"/>
                </a:buClr>
              </a:pPr>
              <a:r>
                <a:rPr kumimoji="0" lang="en-US" altLang="zh-CN" sz="2000" b="0" i="0" u="none" strike="noStrike" kern="1200" cap="none" spc="0" normalizeH="0" baseline="0" noProof="1">
                  <a:ln>
                    <a:noFill/>
                  </a:ln>
                  <a:solidFill>
                    <a:schemeClr val="tx1"/>
                  </a:solidFill>
                  <a:effectLst/>
                  <a:uLnTx/>
                  <a:uFillTx/>
                  <a:latin typeface="Arial" panose="020B0604020202020204" pitchFamily="34" charset="0"/>
                  <a:ea typeface="Open Sans Light" panose="020B0306030504020204" pitchFamily="34" charset="0"/>
                  <a:cs typeface="Arial" panose="020B0604020202020204" pitchFamily="34" charset="0"/>
                  <a:sym typeface="Segoe UI Symbol" panose="020B0502040204020203" pitchFamily="34" charset="0"/>
                </a:rPr>
                <a:t>在现代通信中，单个子密钥如果暴露或被人截获，有可能引起他人的注意。可以将可视密码术改进成叠像术，使之既能隐藏原密钥、不为密码分析所攻破，又能使子密钥具有可读的特点，即在每个子密钥上出现的是有意义的明文。只有当足够数目的子密钥叠加到一起时，每个子密钥上的明文消失而被隐藏的原密钥出现。</a:t>
              </a:r>
            </a:p>
          </p:txBody>
        </p:sp>
        <p:sp>
          <p:nvSpPr>
            <p:cNvPr id="8" name="文本框 7"/>
            <p:cNvSpPr txBox="1"/>
            <p:nvPr/>
          </p:nvSpPr>
          <p:spPr>
            <a:xfrm>
              <a:off x="1396844" y="1746659"/>
              <a:ext cx="1765300" cy="3341163"/>
            </a:xfrm>
            <a:prstGeom prst="rect">
              <a:avLst/>
            </a:prstGeom>
            <a:noFill/>
          </p:spPr>
          <p:txBody>
            <a:bodyPr wrap="square" rtlCol="0">
              <a:spAutoFit/>
            </a:bodyPr>
            <a:lstStyle/>
            <a:p>
              <a:r>
                <a:rPr lang="en-US" altLang="zh-CN" sz="16600" dirty="0">
                  <a:solidFill>
                    <a:schemeClr val="bg1">
                      <a:lumMod val="75000"/>
                    </a:schemeClr>
                  </a:solidFill>
                  <a:latin typeface="思源黑体 CN Light" panose="020B0300000000000000" pitchFamily="34" charset="-122"/>
                  <a:ea typeface="思源黑体 CN Light" panose="020B0300000000000000" pitchFamily="34" charset="-122"/>
                </a:rPr>
                <a:t>“</a:t>
              </a:r>
              <a:endParaRPr lang="zh-CN" altLang="en-US" sz="16600" dirty="0">
                <a:solidFill>
                  <a:schemeClr val="bg1">
                    <a:lumMod val="75000"/>
                  </a:schemeClr>
                </a:solidFill>
                <a:latin typeface="思源黑体 CN Light" panose="020B0300000000000000" pitchFamily="34" charset="-122"/>
                <a:ea typeface="思源黑体 CN Light" panose="020B0300000000000000" pitchFamily="34" charset="-122"/>
              </a:endParaRPr>
            </a:p>
          </p:txBody>
        </p:sp>
      </p:grpSp>
      <p:sp>
        <p:nvSpPr>
          <p:cNvPr id="10" name="文本框 9"/>
          <p:cNvSpPr txBox="1"/>
          <p:nvPr/>
        </p:nvSpPr>
        <p:spPr>
          <a:xfrm>
            <a:off x="9807932" y="4979520"/>
            <a:ext cx="1765300" cy="2646878"/>
          </a:xfrm>
          <a:prstGeom prst="rect">
            <a:avLst/>
          </a:prstGeom>
          <a:noFill/>
        </p:spPr>
        <p:txBody>
          <a:bodyPr wrap="square" rtlCol="0">
            <a:spAutoFit/>
          </a:bodyPr>
          <a:lstStyle/>
          <a:p>
            <a:r>
              <a:rPr lang="en-US" altLang="zh-CN" sz="16600" dirty="0">
                <a:solidFill>
                  <a:schemeClr val="bg1">
                    <a:lumMod val="75000"/>
                  </a:schemeClr>
                </a:solidFill>
                <a:latin typeface="思源黑体 CN Light" panose="020B0300000000000000" pitchFamily="34" charset="-122"/>
                <a:ea typeface="思源黑体 CN Light" panose="020B0300000000000000" pitchFamily="34" charset="-122"/>
              </a:rPr>
              <a:t>”</a:t>
            </a:r>
            <a:endParaRPr lang="zh-CN" altLang="en-US" sz="16600" dirty="0">
              <a:solidFill>
                <a:schemeClr val="bg1">
                  <a:lumMod val="75000"/>
                </a:schemeClr>
              </a:solidFill>
              <a:latin typeface="思源黑体 CN Light" panose="020B0300000000000000" pitchFamily="34" charset="-122"/>
              <a:ea typeface="思源黑体 CN Light" panose="020B0300000000000000" pitchFamily="34" charset="-122"/>
            </a:endParaRPr>
          </a:p>
        </p:txBody>
      </p:sp>
      <p:grpSp>
        <p:nvGrpSpPr>
          <p:cNvPr id="11" name="组合 10"/>
          <p:cNvGrpSpPr/>
          <p:nvPr/>
        </p:nvGrpSpPr>
        <p:grpSpPr>
          <a:xfrm>
            <a:off x="274736" y="6483816"/>
            <a:ext cx="4582167" cy="367807"/>
            <a:chOff x="274736" y="6483816"/>
            <a:chExt cx="4582167" cy="367807"/>
          </a:xfrm>
        </p:grpSpPr>
        <p:sp>
          <p:nvSpPr>
            <p:cNvPr id="12" name="箭头: 五边形 2"/>
            <p:cNvSpPr/>
            <p:nvPr/>
          </p:nvSpPr>
          <p:spPr>
            <a:xfrm>
              <a:off x="3690896" y="648381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5" name="组合 14"/>
            <p:cNvGrpSpPr/>
            <p:nvPr/>
          </p:nvGrpSpPr>
          <p:grpSpPr>
            <a:xfrm>
              <a:off x="274736" y="6484193"/>
              <a:ext cx="4338159" cy="346075"/>
              <a:chOff x="3496021" y="330030"/>
              <a:chExt cx="4338159" cy="346075"/>
            </a:xfrm>
          </p:grpSpPr>
          <p:sp>
            <p:nvSpPr>
              <p:cNvPr id="16" name="文本框 15"/>
              <p:cNvSpPr txBox="1"/>
              <p:nvPr/>
            </p:nvSpPr>
            <p:spPr>
              <a:xfrm>
                <a:off x="7037890" y="330030"/>
                <a:ext cx="796290" cy="337185"/>
              </a:xfrm>
              <a:prstGeom prst="rect">
                <a:avLst/>
              </a:prstGeom>
              <a:noFill/>
            </p:spPr>
            <p:txBody>
              <a:bodyPr wrap="none" rtlCol="0">
                <a:spAutoFit/>
              </a:bodyPr>
              <a:lstStyle/>
              <a:p>
                <a:r>
                  <a:rPr lang="zh-CN" altLang="en-US" sz="1600" b="1" dirty="0">
                    <a:solidFill>
                      <a:schemeClr val="bg1"/>
                    </a:solidFill>
                    <a:latin typeface="+mn-ea"/>
                    <a:cs typeface="+mn-ea"/>
                  </a:rPr>
                  <a:t>叠像术</a:t>
                </a:r>
              </a:p>
            </p:txBody>
          </p:sp>
          <p:sp>
            <p:nvSpPr>
              <p:cNvPr id="17" name="文本框 16"/>
              <p:cNvSpPr txBox="1"/>
              <p:nvPr/>
            </p:nvSpPr>
            <p:spPr>
              <a:xfrm>
                <a:off x="5425464" y="338920"/>
                <a:ext cx="141097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t</a:t>
                </a:r>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n</a:t>
                </a:r>
                <a:r>
                  <a:rPr lang="zh-CN" altLang="en-US" sz="1600" b="1" dirty="0">
                    <a:solidFill>
                      <a:schemeClr val="bg1">
                        <a:lumMod val="65000"/>
                      </a:schemeClr>
                    </a:solidFill>
                    <a:latin typeface="+mn-ea"/>
                    <a:cs typeface="+mn-ea"/>
                  </a:rPr>
                  <a:t>门限）</a:t>
                </a:r>
              </a:p>
            </p:txBody>
          </p:sp>
          <p:sp>
            <p:nvSpPr>
              <p:cNvPr id="20" name="文本框 19"/>
              <p:cNvSpPr txBox="1"/>
              <p:nvPr/>
            </p:nvSpPr>
            <p:spPr>
              <a:xfrm>
                <a:off x="3496021" y="338920"/>
                <a:ext cx="1818640" cy="337185"/>
              </a:xfrm>
              <a:prstGeom prst="rect">
                <a:avLst/>
              </a:prstGeom>
              <a:noFill/>
            </p:spPr>
            <p:txBody>
              <a:bodyPr wrap="none" rtlCol="0">
                <a:spAutoFit/>
              </a:bodyPr>
              <a:lstStyle/>
              <a:p>
                <a:r>
                  <a:rPr lang="zh-CN" altLang="en-US" sz="1600" b="1" dirty="0">
                    <a:solidFill>
                      <a:srgbClr val="A6A6A6"/>
                    </a:solidFill>
                    <a:latin typeface="+mn-ea"/>
                    <a:cs typeface="+mn-ea"/>
                  </a:rPr>
                  <a:t>可视密钥分享分案</a:t>
                </a:r>
              </a:p>
            </p:txBody>
          </p:sp>
          <p:cxnSp>
            <p:nvCxnSpPr>
              <p:cNvPr id="21" name="直接连接符 20"/>
              <p:cNvCxnSpPr/>
              <p:nvPr/>
            </p:nvCxnSpPr>
            <p:spPr>
              <a:xfrm>
                <a:off x="6836389" y="33893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425580" y="36560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813975"/>
            <a:ext cx="3828219" cy="429895"/>
            <a:chOff x="707718" y="813975"/>
            <a:chExt cx="3828219"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558" y="813975"/>
              <a:ext cx="3694379"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二值图像叠像术实验原理</a:t>
              </a:r>
            </a:p>
          </p:txBody>
        </p:sp>
      </p:grpSp>
      <p:grpSp>
        <p:nvGrpSpPr>
          <p:cNvPr id="25" name="组合 24"/>
          <p:cNvGrpSpPr/>
          <p:nvPr/>
        </p:nvGrpSpPr>
        <p:grpSpPr>
          <a:xfrm>
            <a:off x="1111250" y="3444941"/>
            <a:ext cx="9939656" cy="2609215"/>
            <a:chOff x="688417" y="795636"/>
            <a:chExt cx="10809741" cy="3257098"/>
          </a:xfrm>
        </p:grpSpPr>
        <p:grpSp>
          <p:nvGrpSpPr>
            <p:cNvPr id="26" name="组合 25"/>
            <p:cNvGrpSpPr/>
            <p:nvPr/>
          </p:nvGrpSpPr>
          <p:grpSpPr>
            <a:xfrm>
              <a:off x="688417" y="795636"/>
              <a:ext cx="10809741" cy="3257098"/>
              <a:chOff x="688417" y="959096"/>
              <a:chExt cx="10809741" cy="3257098"/>
            </a:xfrm>
          </p:grpSpPr>
          <p:sp>
            <p:nvSpPr>
              <p:cNvPr id="32" name="矩形 31"/>
              <p:cNvSpPr/>
              <p:nvPr/>
            </p:nvSpPr>
            <p:spPr>
              <a:xfrm>
                <a:off x="695323" y="959096"/>
                <a:ext cx="10802835" cy="3257098"/>
              </a:xfrm>
              <a:prstGeom prst="rect">
                <a:avLst/>
              </a:prstGeom>
              <a:gradFill flip="none" rotWithShape="1">
                <a:gsLst>
                  <a:gs pos="69000">
                    <a:srgbClr val="FFFFFF">
                      <a:alpha val="80000"/>
                    </a:srgbClr>
                  </a:gs>
                  <a:gs pos="43000">
                    <a:schemeClr val="bg1"/>
                  </a:gs>
                  <a:gs pos="100000">
                    <a:schemeClr val="bg1">
                      <a:alpha val="0"/>
                    </a:schemeClr>
                  </a:gs>
                </a:gsLst>
                <a:lin ang="0" scaled="1"/>
                <a:tileRect/>
              </a:gra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Heavy"/>
                  <a:ea typeface="思源宋体 CN Heavy"/>
                  <a:cs typeface="+mn-cs"/>
                </a:endParaRPr>
              </a:p>
            </p:txBody>
          </p:sp>
          <p:cxnSp>
            <p:nvCxnSpPr>
              <p:cNvPr id="33" name="直接连接符 32"/>
              <p:cNvCxnSpPr/>
              <p:nvPr/>
            </p:nvCxnSpPr>
            <p:spPr>
              <a:xfrm>
                <a:off x="688417" y="1052632"/>
                <a:ext cx="0" cy="3114417"/>
              </a:xfrm>
              <a:prstGeom prst="line">
                <a:avLst/>
              </a:prstGeom>
              <a:ln w="76200" cap="rnd">
                <a:gradFill>
                  <a:gsLst>
                    <a:gs pos="0">
                      <a:srgbClr val="122E66"/>
                    </a:gs>
                    <a:gs pos="100000">
                      <a:schemeClr val="accent1">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899092" y="1929808"/>
              <a:ext cx="4980459" cy="461107"/>
            </a:xfrm>
            <a:prstGeom prst="rect">
              <a:avLst/>
            </a:prstGeom>
            <a:noFill/>
          </p:spPr>
          <p:txBody>
            <a:bodyPr wrap="square">
              <a:spAutoFit/>
            </a:bodyPr>
            <a:lstStyle/>
            <a:p>
              <a:pPr algn="just">
                <a:buClr>
                  <a:srgbClr val="0E419C"/>
                </a:buClr>
              </a:pPr>
              <a:endParaRPr kumimoji="0" lang="en-US" altLang="zh-CN" sz="1800" b="0" i="0" u="none" strike="noStrike" kern="1200" cap="none" spc="0" normalizeH="0" baseline="0" noProof="1">
                <a:ln>
                  <a:noFill/>
                </a:ln>
                <a:solidFill>
                  <a:schemeClr val="bg1">
                    <a:lumMod val="75000"/>
                  </a:schemeClr>
                </a:solidFill>
                <a:effectLst/>
                <a:uLnTx/>
                <a:uFillTx/>
                <a:latin typeface="Arial" panose="020B0604020202020204" pitchFamily="34" charset="0"/>
                <a:ea typeface="Open Sans Light" panose="020B0306030504020204" pitchFamily="34" charset="0"/>
                <a:cs typeface="Arial" panose="020B0604020202020204" pitchFamily="34" charset="0"/>
                <a:sym typeface="Segoe UI Symbol" panose="020B0502040204020203" pitchFamily="34" charset="0"/>
              </a:endParaRPr>
            </a:p>
          </p:txBody>
        </p:sp>
        <p:pic>
          <p:nvPicPr>
            <p:cNvPr id="31" name="图形 3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89" y="798408"/>
              <a:ext cx="386777" cy="386777"/>
            </a:xfrm>
            <a:prstGeom prst="rect">
              <a:avLst/>
            </a:prstGeom>
          </p:spPr>
        </p:pic>
      </p:grpSp>
      <p:sp>
        <p:nvSpPr>
          <p:cNvPr id="43" name="文本框 42"/>
          <p:cNvSpPr txBox="1"/>
          <p:nvPr/>
        </p:nvSpPr>
        <p:spPr>
          <a:xfrm>
            <a:off x="1653540" y="3602990"/>
            <a:ext cx="9220835" cy="2306955"/>
          </a:xfrm>
          <a:prstGeom prst="rect">
            <a:avLst/>
          </a:prstGeom>
          <a:noFill/>
        </p:spPr>
        <p:txBody>
          <a:bodyPr wrap="square" rtlCol="0">
            <a:noAutofit/>
          </a:bodyPr>
          <a:lstStyle/>
          <a:p>
            <a:pPr algn="l">
              <a:lnSpc>
                <a:spcPct val="150000"/>
              </a:lnSpc>
            </a:pPr>
            <a:r>
              <a:rPr lang="zh-CN" altLang="en-US" sz="1600" dirty="0">
                <a:latin typeface="思源黑体 CN Bold"/>
                <a:ea typeface="思源宋体 CN" panose="02020400000000000000" pitchFamily="18" charset="-122"/>
                <a:cs typeface="+mn-ea"/>
                <a:sym typeface="+mn-lt"/>
              </a:rPr>
              <a:t>在可视密码学的基础上，需要再找两张图片进行子图的隐藏。我们选取两张和原图尺寸一样的图片来隐藏。对三张图中——对应的每个像素点：原始图像像素点可能为黑或白，分存原始子图1像素点可能为黑或白，分存原始子图2像素点也可能为黑或白。</a:t>
            </a:r>
            <a:endParaRPr lang="zh-CN" altLang="en-US" sz="1600" dirty="0">
              <a:solidFill>
                <a:schemeClr val="tx1"/>
              </a:solidFill>
              <a:latin typeface="思源黑体 CN Bold"/>
              <a:ea typeface="思源宋体 CN" panose="02020400000000000000" pitchFamily="18" charset="-122"/>
              <a:cs typeface="+mn-ea"/>
              <a:sym typeface="+mn-lt"/>
            </a:endParaRPr>
          </a:p>
          <a:p>
            <a:pPr algn="l">
              <a:lnSpc>
                <a:spcPct val="150000"/>
              </a:lnSpc>
            </a:pPr>
            <a:r>
              <a:rPr lang="zh-CN" altLang="en-US" sz="1600" dirty="0">
                <a:latin typeface="思源黑体 CN Bold"/>
                <a:ea typeface="思源宋体 CN" panose="02020400000000000000" pitchFamily="18" charset="-122"/>
                <a:cs typeface="+mn-ea"/>
                <a:sym typeface="+mn-lt"/>
              </a:rPr>
              <a:t>所有八种情况如上图所示。例如：(黑，黑，黑)这种情况,我们需要分存到子图1中的4个像素点为黑，同样子图2也为黑’,这里在子图中不采用完全的黑色，而是采用3个黑像素点和1个白像素点的黑。并且两个子图合并后能得到全黑的4个像素点。</a:t>
            </a:r>
            <a:endParaRPr lang="zh-CN" altLang="en-US" sz="1600" dirty="0">
              <a:solidFill>
                <a:schemeClr val="tx1"/>
              </a:solidFill>
              <a:latin typeface="思源黑体 CN Bold"/>
              <a:ea typeface="思源宋体 CN" panose="02020400000000000000" pitchFamily="18" charset="-122"/>
              <a:cs typeface="+mn-ea"/>
              <a:sym typeface="+mn-lt"/>
            </a:endParaRPr>
          </a:p>
          <a:p>
            <a:pPr algn="l">
              <a:lnSpc>
                <a:spcPct val="150000"/>
              </a:lnSpc>
              <a:buClr>
                <a:srgbClr val="122E66"/>
              </a:buClr>
            </a:pPr>
            <a:endParaRPr lang="en-US" altLang="zh-CN" sz="1600" dirty="0">
              <a:solidFill>
                <a:schemeClr val="tx1">
                  <a:lumMod val="50000"/>
                  <a:lumOff val="50000"/>
                </a:schemeClr>
              </a:solidFill>
              <a:latin typeface="思源黑体 CN Bold"/>
              <a:ea typeface="思源宋体 CN" panose="02020400000000000000" pitchFamily="18" charset="-122"/>
              <a:cs typeface="+mn-ea"/>
              <a:sym typeface="+mn-lt"/>
            </a:endParaRPr>
          </a:p>
        </p:txBody>
      </p:sp>
      <p:pic>
        <p:nvPicPr>
          <p:cNvPr id="37" name="图片 36" descr="隐藏11"/>
          <p:cNvPicPr>
            <a:picLocks noChangeAspect="1"/>
          </p:cNvPicPr>
          <p:nvPr/>
        </p:nvPicPr>
        <p:blipFill>
          <a:blip r:embed="rId5"/>
          <a:stretch>
            <a:fillRect/>
          </a:stretch>
        </p:blipFill>
        <p:spPr>
          <a:xfrm>
            <a:off x="3228975" y="1290955"/>
            <a:ext cx="5308600" cy="2106930"/>
          </a:xfrm>
          <a:prstGeom prst="rect">
            <a:avLst/>
          </a:prstGeom>
        </p:spPr>
      </p:pic>
      <p:grpSp>
        <p:nvGrpSpPr>
          <p:cNvPr id="6" name="组合 5"/>
          <p:cNvGrpSpPr/>
          <p:nvPr/>
        </p:nvGrpSpPr>
        <p:grpSpPr>
          <a:xfrm>
            <a:off x="274736" y="6483816"/>
            <a:ext cx="4582167" cy="367807"/>
            <a:chOff x="274736" y="6483816"/>
            <a:chExt cx="4582167" cy="367807"/>
          </a:xfrm>
        </p:grpSpPr>
        <p:sp>
          <p:nvSpPr>
            <p:cNvPr id="8" name="箭头: 五边形 2"/>
            <p:cNvSpPr/>
            <p:nvPr/>
          </p:nvSpPr>
          <p:spPr>
            <a:xfrm>
              <a:off x="3690896" y="648381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0" name="组合 9"/>
            <p:cNvGrpSpPr/>
            <p:nvPr/>
          </p:nvGrpSpPr>
          <p:grpSpPr>
            <a:xfrm>
              <a:off x="274736" y="6484193"/>
              <a:ext cx="4338159" cy="346075"/>
              <a:chOff x="3496021" y="330030"/>
              <a:chExt cx="4338159" cy="346075"/>
            </a:xfrm>
          </p:grpSpPr>
          <p:sp>
            <p:nvSpPr>
              <p:cNvPr id="11" name="文本框 10"/>
              <p:cNvSpPr txBox="1"/>
              <p:nvPr/>
            </p:nvSpPr>
            <p:spPr>
              <a:xfrm>
                <a:off x="7037890" y="330030"/>
                <a:ext cx="796290" cy="337185"/>
              </a:xfrm>
              <a:prstGeom prst="rect">
                <a:avLst/>
              </a:prstGeom>
              <a:noFill/>
            </p:spPr>
            <p:txBody>
              <a:bodyPr wrap="none" rtlCol="0">
                <a:spAutoFit/>
              </a:bodyPr>
              <a:lstStyle/>
              <a:p>
                <a:r>
                  <a:rPr lang="zh-CN" altLang="en-US" sz="1600" b="1" dirty="0">
                    <a:solidFill>
                      <a:schemeClr val="bg1"/>
                    </a:solidFill>
                    <a:latin typeface="+mn-ea"/>
                    <a:cs typeface="+mn-ea"/>
                  </a:rPr>
                  <a:t>叠像术</a:t>
                </a:r>
              </a:p>
            </p:txBody>
          </p:sp>
          <p:sp>
            <p:nvSpPr>
              <p:cNvPr id="12" name="文本框 11"/>
              <p:cNvSpPr txBox="1"/>
              <p:nvPr/>
            </p:nvSpPr>
            <p:spPr>
              <a:xfrm>
                <a:off x="5425464" y="338920"/>
                <a:ext cx="141097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t</a:t>
                </a:r>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n</a:t>
                </a:r>
                <a:r>
                  <a:rPr lang="zh-CN" altLang="en-US" sz="1600" b="1" dirty="0">
                    <a:solidFill>
                      <a:schemeClr val="bg1">
                        <a:lumMod val="65000"/>
                      </a:schemeClr>
                    </a:solidFill>
                    <a:latin typeface="+mn-ea"/>
                    <a:cs typeface="+mn-ea"/>
                  </a:rPr>
                  <a:t>门限）</a:t>
                </a:r>
              </a:p>
            </p:txBody>
          </p:sp>
          <p:sp>
            <p:nvSpPr>
              <p:cNvPr id="13" name="文本框 12"/>
              <p:cNvSpPr txBox="1"/>
              <p:nvPr/>
            </p:nvSpPr>
            <p:spPr>
              <a:xfrm>
                <a:off x="3496021" y="338920"/>
                <a:ext cx="1818640" cy="337185"/>
              </a:xfrm>
              <a:prstGeom prst="rect">
                <a:avLst/>
              </a:prstGeom>
              <a:noFill/>
            </p:spPr>
            <p:txBody>
              <a:bodyPr wrap="none" rtlCol="0">
                <a:spAutoFit/>
              </a:bodyPr>
              <a:lstStyle/>
              <a:p>
                <a:r>
                  <a:rPr lang="zh-CN" altLang="en-US" sz="1600" b="1" dirty="0">
                    <a:solidFill>
                      <a:srgbClr val="A6A6A6"/>
                    </a:solidFill>
                    <a:latin typeface="+mn-ea"/>
                    <a:cs typeface="+mn-ea"/>
                  </a:rPr>
                  <a:t>可视密钥分享分案</a:t>
                </a:r>
              </a:p>
            </p:txBody>
          </p:sp>
          <p:cxnSp>
            <p:nvCxnSpPr>
              <p:cNvPr id="14" name="直接连接符 13"/>
              <p:cNvCxnSpPr/>
              <p:nvPr/>
            </p:nvCxnSpPr>
            <p:spPr>
              <a:xfrm>
                <a:off x="6836389" y="33893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425580" y="36560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955" y="323850"/>
            <a:ext cx="11609070" cy="644144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663501"/>
            <a:ext cx="6952615" cy="429895"/>
            <a:chOff x="707718" y="813975"/>
            <a:chExt cx="6952615"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703" y="813975"/>
              <a:ext cx="6818630"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二值图像叠像术</a:t>
              </a:r>
              <a:r>
                <a:rPr kumimoji="0" lang="en-US" altLang="zh-CN" sz="2200" b="0" i="0" u="none" strike="noStrike" kern="1200" cap="none" spc="0" normalizeH="0" baseline="0" noProof="0" dirty="0">
                  <a:ln>
                    <a:noFill/>
                  </a:ln>
                  <a:solidFill>
                    <a:srgbClr val="00156C"/>
                  </a:solidFill>
                  <a:effectLst/>
                  <a:uLnTx/>
                  <a:uFillTx/>
                  <a:latin typeface="+mn-ea"/>
                  <a:cs typeface="+mn-ea"/>
                </a:rPr>
                <a:t>-MATLAB</a:t>
              </a:r>
              <a:r>
                <a:rPr kumimoji="0" lang="zh-CN" altLang="en-US" sz="2200" b="0" i="0" u="none" strike="noStrike" kern="1200" cap="none" spc="0" normalizeH="0" baseline="0" noProof="0" dirty="0">
                  <a:ln>
                    <a:noFill/>
                  </a:ln>
                  <a:solidFill>
                    <a:srgbClr val="00156C"/>
                  </a:solidFill>
                  <a:effectLst/>
                  <a:uLnTx/>
                  <a:uFillTx/>
                  <a:latin typeface="+mn-ea"/>
                  <a:cs typeface="+mn-ea"/>
                </a:rPr>
                <a:t>核心代码（仅截取部分情况）</a:t>
              </a:r>
            </a:p>
          </p:txBody>
        </p:sp>
      </p:grpSp>
      <p:pic>
        <p:nvPicPr>
          <p:cNvPr id="10" name="图片 9"/>
          <p:cNvPicPr>
            <a:picLocks noChangeAspect="1"/>
          </p:cNvPicPr>
          <p:nvPr>
            <p:custDataLst>
              <p:tags r:id="rId1"/>
            </p:custDataLst>
          </p:nvPr>
        </p:nvPicPr>
        <p:blipFill>
          <a:blip r:embed="rId4"/>
          <a:stretch>
            <a:fillRect/>
          </a:stretch>
        </p:blipFill>
        <p:spPr>
          <a:xfrm>
            <a:off x="-36003230" y="-17266285"/>
            <a:ext cx="17373600" cy="11868150"/>
          </a:xfrm>
          <a:prstGeom prst="rect">
            <a:avLst/>
          </a:prstGeom>
        </p:spPr>
      </p:pic>
      <p:pic>
        <p:nvPicPr>
          <p:cNvPr id="12" name="图片 11"/>
          <p:cNvPicPr>
            <a:picLocks noChangeAspect="1"/>
          </p:cNvPicPr>
          <p:nvPr/>
        </p:nvPicPr>
        <p:blipFill>
          <a:blip r:embed="rId5"/>
          <a:stretch>
            <a:fillRect/>
          </a:stretch>
        </p:blipFill>
        <p:spPr>
          <a:xfrm>
            <a:off x="544830" y="1136650"/>
            <a:ext cx="4318000" cy="5485765"/>
          </a:xfrm>
          <a:prstGeom prst="rect">
            <a:avLst/>
          </a:prstGeom>
        </p:spPr>
      </p:pic>
      <p:pic>
        <p:nvPicPr>
          <p:cNvPr id="13" name="图片 12"/>
          <p:cNvPicPr>
            <a:picLocks noChangeAspect="1"/>
          </p:cNvPicPr>
          <p:nvPr/>
        </p:nvPicPr>
        <p:blipFill>
          <a:blip r:embed="rId6"/>
          <a:stretch>
            <a:fillRect/>
          </a:stretch>
        </p:blipFill>
        <p:spPr>
          <a:xfrm>
            <a:off x="4279265" y="1055370"/>
            <a:ext cx="5080000" cy="5567045"/>
          </a:xfrm>
          <a:prstGeom prst="rect">
            <a:avLst/>
          </a:prstGeom>
        </p:spPr>
      </p:pic>
      <p:pic>
        <p:nvPicPr>
          <p:cNvPr id="14" name="图片 13"/>
          <p:cNvPicPr>
            <a:picLocks noChangeAspect="1"/>
          </p:cNvPicPr>
          <p:nvPr/>
        </p:nvPicPr>
        <p:blipFill>
          <a:blip r:embed="rId7"/>
          <a:stretch>
            <a:fillRect/>
          </a:stretch>
        </p:blipFill>
        <p:spPr>
          <a:xfrm>
            <a:off x="7460615" y="1422400"/>
            <a:ext cx="3974465" cy="46323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813975"/>
            <a:ext cx="3828219" cy="429895"/>
            <a:chOff x="707718" y="813975"/>
            <a:chExt cx="3828219"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558" y="813975"/>
              <a:ext cx="3694379"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实验结果</a:t>
              </a:r>
            </a:p>
          </p:txBody>
        </p:sp>
      </p:grpSp>
      <p:grpSp>
        <p:nvGrpSpPr>
          <p:cNvPr id="25" name="组合 24"/>
          <p:cNvGrpSpPr/>
          <p:nvPr>
            <p:custDataLst>
              <p:tags r:id="rId2"/>
            </p:custDataLst>
          </p:nvPr>
        </p:nvGrpSpPr>
        <p:grpSpPr>
          <a:xfrm>
            <a:off x="7853589" y="1556082"/>
            <a:ext cx="3644900" cy="1828799"/>
            <a:chOff x="7843964" y="1244601"/>
            <a:chExt cx="3644900" cy="1828799"/>
          </a:xfrm>
        </p:grpSpPr>
        <p:sp>
          <p:nvSpPr>
            <p:cNvPr id="26" name="矩形: 圆角 25"/>
            <p:cNvSpPr/>
            <p:nvPr>
              <p:custDataLst>
                <p:tags r:id="rId19"/>
              </p:custDataLst>
            </p:nvPr>
          </p:nvSpPr>
          <p:spPr>
            <a:xfrm>
              <a:off x="7843964" y="1244601"/>
              <a:ext cx="3644900" cy="1828799"/>
            </a:xfrm>
            <a:prstGeom prst="roundRect">
              <a:avLst>
                <a:gd name="adj" fmla="val 6448"/>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custDataLst>
                <p:tags r:id="rId20"/>
              </p:custDataLst>
            </p:nvPr>
          </p:nvSpPr>
          <p:spPr>
            <a:xfrm>
              <a:off x="8254062" y="1409701"/>
              <a:ext cx="1437752" cy="464871"/>
            </a:xfrm>
            <a:prstGeom prst="rect">
              <a:avLst/>
            </a:prstGeom>
            <a:noFill/>
          </p:spPr>
          <p:txBody>
            <a:bodyPr wrap="square" rtlCol="0">
              <a:spAutoFit/>
            </a:bodyPr>
            <a:lstStyle/>
            <a:p>
              <a:pPr algn="l">
                <a:lnSpc>
                  <a:spcPct val="150000"/>
                </a:lnSpc>
              </a:pPr>
              <a:r>
                <a:rPr lang="zh-CN" altLang="en-US" spc="300" dirty="0">
                  <a:solidFill>
                    <a:srgbClr val="122E66"/>
                  </a:solidFill>
                  <a:latin typeface="思源黑体 CN Bold"/>
                  <a:ea typeface="思源宋体 CN" panose="02020400000000000000" pitchFamily="18" charset="-122"/>
                  <a:cs typeface="+mn-ea"/>
                  <a:sym typeface="+mn-lt"/>
                </a:rPr>
                <a:t>标题</a:t>
              </a:r>
              <a:endParaRPr lang="zh-CN" altLang="en-US" sz="1800" spc="300" dirty="0">
                <a:solidFill>
                  <a:srgbClr val="122E66"/>
                </a:solidFill>
                <a:latin typeface="思源黑体 CN Bold"/>
                <a:ea typeface="思源宋体 CN" panose="02020400000000000000" pitchFamily="18" charset="-122"/>
                <a:cs typeface="+mn-ea"/>
                <a:sym typeface="+mn-lt"/>
              </a:endParaRPr>
            </a:p>
          </p:txBody>
        </p:sp>
        <p:sp>
          <p:nvSpPr>
            <p:cNvPr id="28" name="文本框 27"/>
            <p:cNvSpPr txBox="1"/>
            <p:nvPr>
              <p:custDataLst>
                <p:tags r:id="rId21"/>
              </p:custDataLst>
            </p:nvPr>
          </p:nvSpPr>
          <p:spPr>
            <a:xfrm>
              <a:off x="8228662" y="1894028"/>
              <a:ext cx="2921938" cy="791692"/>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cxnSp>
          <p:nvCxnSpPr>
            <p:cNvPr id="31" name="直接连接符 30"/>
            <p:cNvCxnSpPr/>
            <p:nvPr>
              <p:custDataLst>
                <p:tags r:id="rId22"/>
              </p:custDataLst>
            </p:nvPr>
          </p:nvCxnSpPr>
          <p:spPr>
            <a:xfrm>
              <a:off x="8228662" y="1549400"/>
              <a:ext cx="0" cy="287072"/>
            </a:xfrm>
            <a:prstGeom prst="line">
              <a:avLst/>
            </a:prstGeom>
            <a:ln w="50800">
              <a:solidFill>
                <a:srgbClr val="122E66"/>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custDataLst>
              <p:tags r:id="rId3"/>
            </p:custDataLst>
          </p:nvPr>
        </p:nvGrpSpPr>
        <p:grpSpPr>
          <a:xfrm>
            <a:off x="628650" y="1556082"/>
            <a:ext cx="3644900" cy="1828799"/>
            <a:chOff x="7843964" y="1244601"/>
            <a:chExt cx="3644900" cy="1828799"/>
          </a:xfrm>
        </p:grpSpPr>
        <p:sp>
          <p:nvSpPr>
            <p:cNvPr id="38" name="矩形: 圆角 37"/>
            <p:cNvSpPr/>
            <p:nvPr>
              <p:custDataLst>
                <p:tags r:id="rId15"/>
              </p:custDataLst>
            </p:nvPr>
          </p:nvSpPr>
          <p:spPr>
            <a:xfrm>
              <a:off x="7843964" y="1244601"/>
              <a:ext cx="3644900" cy="1828799"/>
            </a:xfrm>
            <a:prstGeom prst="roundRect">
              <a:avLst>
                <a:gd name="adj" fmla="val 6448"/>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custDataLst>
                <p:tags r:id="rId16"/>
              </p:custDataLst>
            </p:nvPr>
          </p:nvSpPr>
          <p:spPr>
            <a:xfrm>
              <a:off x="8254062" y="1409701"/>
              <a:ext cx="1437752" cy="464871"/>
            </a:xfrm>
            <a:prstGeom prst="rect">
              <a:avLst/>
            </a:prstGeom>
            <a:noFill/>
          </p:spPr>
          <p:txBody>
            <a:bodyPr wrap="square" rtlCol="0">
              <a:spAutoFit/>
            </a:bodyPr>
            <a:lstStyle/>
            <a:p>
              <a:pPr algn="l">
                <a:lnSpc>
                  <a:spcPct val="150000"/>
                </a:lnSpc>
              </a:pPr>
              <a:r>
                <a:rPr lang="zh-CN" altLang="en-US" spc="300" dirty="0">
                  <a:solidFill>
                    <a:srgbClr val="122E66"/>
                  </a:solidFill>
                  <a:latin typeface="思源黑体 CN Bold"/>
                  <a:ea typeface="思源宋体 CN" panose="02020400000000000000" pitchFamily="18" charset="-122"/>
                  <a:cs typeface="+mn-ea"/>
                  <a:sym typeface="+mn-lt"/>
                </a:rPr>
                <a:t>标题</a:t>
              </a:r>
              <a:endParaRPr lang="zh-CN" altLang="en-US" sz="1800" spc="300" dirty="0">
                <a:solidFill>
                  <a:srgbClr val="122E66"/>
                </a:solidFill>
                <a:latin typeface="思源黑体 CN Bold"/>
                <a:ea typeface="思源宋体 CN" panose="02020400000000000000" pitchFamily="18" charset="-122"/>
                <a:cs typeface="+mn-ea"/>
                <a:sym typeface="+mn-lt"/>
              </a:endParaRPr>
            </a:p>
          </p:txBody>
        </p:sp>
        <p:sp>
          <p:nvSpPr>
            <p:cNvPr id="40" name="文本框 39"/>
            <p:cNvSpPr txBox="1"/>
            <p:nvPr>
              <p:custDataLst>
                <p:tags r:id="rId17"/>
              </p:custDataLst>
            </p:nvPr>
          </p:nvSpPr>
          <p:spPr>
            <a:xfrm>
              <a:off x="8228662" y="1894028"/>
              <a:ext cx="2921938" cy="791692"/>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cxnSp>
          <p:nvCxnSpPr>
            <p:cNvPr id="41" name="直接连接符 40"/>
            <p:cNvCxnSpPr/>
            <p:nvPr>
              <p:custDataLst>
                <p:tags r:id="rId18"/>
              </p:custDataLst>
            </p:nvPr>
          </p:nvCxnSpPr>
          <p:spPr>
            <a:xfrm>
              <a:off x="8228662" y="1549400"/>
              <a:ext cx="0" cy="287072"/>
            </a:xfrm>
            <a:prstGeom prst="line">
              <a:avLst/>
            </a:prstGeom>
            <a:ln w="50800">
              <a:solidFill>
                <a:srgbClr val="122E66"/>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custDataLst>
              <p:tags r:id="rId4"/>
            </p:custDataLst>
          </p:nvPr>
        </p:nvGrpSpPr>
        <p:grpSpPr>
          <a:xfrm>
            <a:off x="652336" y="4042716"/>
            <a:ext cx="3644900" cy="1828799"/>
            <a:chOff x="7843964" y="1244601"/>
            <a:chExt cx="3644900" cy="1828799"/>
          </a:xfrm>
        </p:grpSpPr>
        <p:sp>
          <p:nvSpPr>
            <p:cNvPr id="43" name="矩形: 圆角 42"/>
            <p:cNvSpPr/>
            <p:nvPr>
              <p:custDataLst>
                <p:tags r:id="rId11"/>
              </p:custDataLst>
            </p:nvPr>
          </p:nvSpPr>
          <p:spPr>
            <a:xfrm>
              <a:off x="7843964" y="1244601"/>
              <a:ext cx="3644900" cy="1828799"/>
            </a:xfrm>
            <a:prstGeom prst="roundRect">
              <a:avLst>
                <a:gd name="adj" fmla="val 6448"/>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custDataLst>
                <p:tags r:id="rId12"/>
              </p:custDataLst>
            </p:nvPr>
          </p:nvSpPr>
          <p:spPr>
            <a:xfrm>
              <a:off x="8254062" y="1409701"/>
              <a:ext cx="1437752" cy="464871"/>
            </a:xfrm>
            <a:prstGeom prst="rect">
              <a:avLst/>
            </a:prstGeom>
            <a:noFill/>
          </p:spPr>
          <p:txBody>
            <a:bodyPr wrap="square" rtlCol="0">
              <a:spAutoFit/>
            </a:bodyPr>
            <a:lstStyle/>
            <a:p>
              <a:pPr algn="l">
                <a:lnSpc>
                  <a:spcPct val="150000"/>
                </a:lnSpc>
              </a:pPr>
              <a:r>
                <a:rPr lang="zh-CN" altLang="en-US" spc="300" dirty="0">
                  <a:solidFill>
                    <a:srgbClr val="122E66"/>
                  </a:solidFill>
                  <a:latin typeface="思源黑体 CN Bold"/>
                  <a:ea typeface="思源宋体 CN" panose="02020400000000000000" pitchFamily="18" charset="-122"/>
                  <a:cs typeface="+mn-ea"/>
                  <a:sym typeface="+mn-lt"/>
                </a:rPr>
                <a:t>标题</a:t>
              </a:r>
              <a:endParaRPr lang="zh-CN" altLang="en-US" sz="1800" spc="300" dirty="0">
                <a:solidFill>
                  <a:srgbClr val="122E66"/>
                </a:solidFill>
                <a:latin typeface="思源黑体 CN Bold"/>
                <a:ea typeface="思源宋体 CN" panose="02020400000000000000" pitchFamily="18" charset="-122"/>
                <a:cs typeface="+mn-ea"/>
                <a:sym typeface="+mn-lt"/>
              </a:endParaRPr>
            </a:p>
          </p:txBody>
        </p:sp>
        <p:sp>
          <p:nvSpPr>
            <p:cNvPr id="45" name="文本框 44"/>
            <p:cNvSpPr txBox="1"/>
            <p:nvPr>
              <p:custDataLst>
                <p:tags r:id="rId13"/>
              </p:custDataLst>
            </p:nvPr>
          </p:nvSpPr>
          <p:spPr>
            <a:xfrm>
              <a:off x="8228662" y="1894028"/>
              <a:ext cx="2921938" cy="791692"/>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cxnSp>
          <p:nvCxnSpPr>
            <p:cNvPr id="46" name="直接连接符 45"/>
            <p:cNvCxnSpPr/>
            <p:nvPr>
              <p:custDataLst>
                <p:tags r:id="rId14"/>
              </p:custDataLst>
            </p:nvPr>
          </p:nvCxnSpPr>
          <p:spPr>
            <a:xfrm>
              <a:off x="8228662" y="1549400"/>
              <a:ext cx="0" cy="287072"/>
            </a:xfrm>
            <a:prstGeom prst="line">
              <a:avLst/>
            </a:prstGeom>
            <a:ln w="50800">
              <a:solidFill>
                <a:srgbClr val="122E66"/>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custDataLst>
              <p:tags r:id="rId5"/>
            </p:custDataLst>
          </p:nvPr>
        </p:nvGrpSpPr>
        <p:grpSpPr>
          <a:xfrm>
            <a:off x="5151755" y="2701925"/>
            <a:ext cx="1835785" cy="1752600"/>
            <a:chOff x="4013200" y="927100"/>
            <a:chExt cx="2667000" cy="2641600"/>
          </a:xfrm>
        </p:grpSpPr>
        <p:sp>
          <p:nvSpPr>
            <p:cNvPr id="53" name="泪滴形 52"/>
            <p:cNvSpPr/>
            <p:nvPr>
              <p:custDataLst>
                <p:tags r:id="rId7"/>
              </p:custDataLst>
            </p:nvPr>
          </p:nvSpPr>
          <p:spPr>
            <a:xfrm>
              <a:off x="4038600" y="23114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泪滴形 53"/>
            <p:cNvSpPr/>
            <p:nvPr>
              <p:custDataLst>
                <p:tags r:id="rId8"/>
              </p:custDataLst>
            </p:nvPr>
          </p:nvSpPr>
          <p:spPr>
            <a:xfrm rot="16200000" flipH="1">
              <a:off x="5422900" y="9271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泪滴形 54"/>
            <p:cNvSpPr/>
            <p:nvPr>
              <p:custDataLst>
                <p:tags r:id="rId9"/>
              </p:custDataLst>
            </p:nvPr>
          </p:nvSpPr>
          <p:spPr>
            <a:xfrm rot="5400000">
              <a:off x="4013200" y="9271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泪滴形 55"/>
            <p:cNvSpPr/>
            <p:nvPr>
              <p:custDataLst>
                <p:tags r:id="rId10"/>
              </p:custDataLst>
            </p:nvPr>
          </p:nvSpPr>
          <p:spPr>
            <a:xfrm rot="16200000">
              <a:off x="5422900" y="23114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custDataLst>
              <p:tags r:id="rId6"/>
            </p:custDataLst>
          </p:nvPr>
        </p:nvPicPr>
        <p:blipFill>
          <a:blip r:embed="rId24"/>
          <a:srcRect t="19207" r="3763"/>
          <a:stretch>
            <a:fillRect/>
          </a:stretch>
        </p:blipFill>
        <p:spPr>
          <a:xfrm>
            <a:off x="426085" y="1684655"/>
            <a:ext cx="4725670" cy="1736090"/>
          </a:xfrm>
          <a:prstGeom prst="rect">
            <a:avLst/>
          </a:prstGeom>
        </p:spPr>
      </p:pic>
      <p:sp>
        <p:nvSpPr>
          <p:cNvPr id="2" name="文本框 1"/>
          <p:cNvSpPr txBox="1"/>
          <p:nvPr/>
        </p:nvSpPr>
        <p:spPr>
          <a:xfrm>
            <a:off x="5252085" y="2919730"/>
            <a:ext cx="782320" cy="465455"/>
          </a:xfrm>
          <a:prstGeom prst="rect">
            <a:avLst/>
          </a:prstGeom>
          <a:noFill/>
        </p:spPr>
        <p:txBody>
          <a:bodyPr wrap="square" rtlCol="0">
            <a:noAutofit/>
          </a:bodyPr>
          <a:lstStyle/>
          <a:p>
            <a:r>
              <a:rPr lang="zh-CN" altLang="en-US" sz="2000" dirty="0">
                <a:solidFill>
                  <a:schemeClr val="bg1"/>
                </a:solidFill>
              </a:rPr>
              <a:t>原图</a:t>
            </a:r>
          </a:p>
        </p:txBody>
      </p:sp>
      <p:sp>
        <p:nvSpPr>
          <p:cNvPr id="6" name="文本框 5"/>
          <p:cNvSpPr txBox="1"/>
          <p:nvPr/>
        </p:nvSpPr>
        <p:spPr>
          <a:xfrm>
            <a:off x="6080125" y="2919730"/>
            <a:ext cx="991870" cy="465455"/>
          </a:xfrm>
          <a:prstGeom prst="rect">
            <a:avLst/>
          </a:prstGeom>
          <a:noFill/>
        </p:spPr>
        <p:txBody>
          <a:bodyPr wrap="square" rtlCol="0">
            <a:noAutofit/>
          </a:bodyPr>
          <a:lstStyle/>
          <a:p>
            <a:r>
              <a:rPr lang="zh-CN" altLang="en-US" sz="2000" dirty="0">
                <a:solidFill>
                  <a:schemeClr val="bg1"/>
                </a:solidFill>
              </a:rPr>
              <a:t>二值图</a:t>
            </a:r>
          </a:p>
        </p:txBody>
      </p:sp>
      <p:sp>
        <p:nvSpPr>
          <p:cNvPr id="10" name="文本框 9"/>
          <p:cNvSpPr txBox="1"/>
          <p:nvPr/>
        </p:nvSpPr>
        <p:spPr>
          <a:xfrm>
            <a:off x="5252085" y="3881755"/>
            <a:ext cx="782320" cy="465455"/>
          </a:xfrm>
          <a:prstGeom prst="rect">
            <a:avLst/>
          </a:prstGeom>
          <a:noFill/>
        </p:spPr>
        <p:txBody>
          <a:bodyPr wrap="square" rtlCol="0">
            <a:noAutofit/>
          </a:bodyPr>
          <a:lstStyle/>
          <a:p>
            <a:r>
              <a:rPr lang="zh-CN" altLang="en-US" sz="2000" dirty="0">
                <a:solidFill>
                  <a:schemeClr val="bg1"/>
                </a:solidFill>
              </a:rPr>
              <a:t>子图</a:t>
            </a:r>
          </a:p>
        </p:txBody>
      </p:sp>
      <p:sp>
        <p:nvSpPr>
          <p:cNvPr id="11" name="文本框 10"/>
          <p:cNvSpPr txBox="1"/>
          <p:nvPr/>
        </p:nvSpPr>
        <p:spPr>
          <a:xfrm>
            <a:off x="6240145" y="3688715"/>
            <a:ext cx="831850" cy="465455"/>
          </a:xfrm>
          <a:prstGeom prst="rect">
            <a:avLst/>
          </a:prstGeom>
          <a:noFill/>
        </p:spPr>
        <p:txBody>
          <a:bodyPr wrap="square" rtlCol="0">
            <a:noAutofit/>
          </a:bodyPr>
          <a:lstStyle/>
          <a:p>
            <a:r>
              <a:rPr lang="zh-CN" altLang="en-US" sz="2000" dirty="0">
                <a:solidFill>
                  <a:schemeClr val="bg1"/>
                </a:solidFill>
              </a:rPr>
              <a:t>叠加复原</a:t>
            </a:r>
          </a:p>
        </p:txBody>
      </p:sp>
      <p:pic>
        <p:nvPicPr>
          <p:cNvPr id="12" name="图片 11"/>
          <p:cNvPicPr>
            <a:picLocks noChangeAspect="1"/>
          </p:cNvPicPr>
          <p:nvPr/>
        </p:nvPicPr>
        <p:blipFill>
          <a:blip r:embed="rId25"/>
          <a:stretch>
            <a:fillRect/>
          </a:stretch>
        </p:blipFill>
        <p:spPr>
          <a:xfrm>
            <a:off x="6987540" y="1602105"/>
            <a:ext cx="4754880" cy="1706880"/>
          </a:xfrm>
          <a:prstGeom prst="rect">
            <a:avLst/>
          </a:prstGeom>
        </p:spPr>
      </p:pic>
      <p:pic>
        <p:nvPicPr>
          <p:cNvPr id="13" name="图片 12"/>
          <p:cNvPicPr>
            <a:picLocks noChangeAspect="1"/>
          </p:cNvPicPr>
          <p:nvPr/>
        </p:nvPicPr>
        <p:blipFill>
          <a:blip r:embed="rId26"/>
          <a:stretch>
            <a:fillRect/>
          </a:stretch>
        </p:blipFill>
        <p:spPr>
          <a:xfrm>
            <a:off x="744855" y="3789045"/>
            <a:ext cx="3790950" cy="2066925"/>
          </a:xfrm>
          <a:prstGeom prst="rect">
            <a:avLst/>
          </a:prstGeom>
        </p:spPr>
      </p:pic>
      <p:pic>
        <p:nvPicPr>
          <p:cNvPr id="14" name="图片 13"/>
          <p:cNvPicPr>
            <a:picLocks noChangeAspect="1"/>
          </p:cNvPicPr>
          <p:nvPr/>
        </p:nvPicPr>
        <p:blipFill>
          <a:blip r:embed="rId27"/>
          <a:stretch>
            <a:fillRect/>
          </a:stretch>
        </p:blipFill>
        <p:spPr>
          <a:xfrm>
            <a:off x="8238490" y="3789045"/>
            <a:ext cx="2134235" cy="2321560"/>
          </a:xfrm>
          <a:prstGeom prst="rect">
            <a:avLst/>
          </a:prstGeom>
        </p:spPr>
      </p:pic>
      <p:grpSp>
        <p:nvGrpSpPr>
          <p:cNvPr id="57" name="组合 56"/>
          <p:cNvGrpSpPr/>
          <p:nvPr/>
        </p:nvGrpSpPr>
        <p:grpSpPr>
          <a:xfrm>
            <a:off x="274736" y="6483816"/>
            <a:ext cx="4582167" cy="367807"/>
            <a:chOff x="274736" y="6483816"/>
            <a:chExt cx="4582167" cy="367807"/>
          </a:xfrm>
        </p:grpSpPr>
        <p:sp>
          <p:nvSpPr>
            <p:cNvPr id="58" name="箭头: 五边形 2"/>
            <p:cNvSpPr/>
            <p:nvPr/>
          </p:nvSpPr>
          <p:spPr>
            <a:xfrm>
              <a:off x="3690896" y="648381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59" name="组合 58"/>
            <p:cNvGrpSpPr/>
            <p:nvPr/>
          </p:nvGrpSpPr>
          <p:grpSpPr>
            <a:xfrm>
              <a:off x="274736" y="6484193"/>
              <a:ext cx="4338159" cy="346075"/>
              <a:chOff x="3496021" y="330030"/>
              <a:chExt cx="4338159" cy="346075"/>
            </a:xfrm>
          </p:grpSpPr>
          <p:sp>
            <p:nvSpPr>
              <p:cNvPr id="60" name="文本框 59"/>
              <p:cNvSpPr txBox="1"/>
              <p:nvPr/>
            </p:nvSpPr>
            <p:spPr>
              <a:xfrm>
                <a:off x="7037890" y="330030"/>
                <a:ext cx="796290" cy="337185"/>
              </a:xfrm>
              <a:prstGeom prst="rect">
                <a:avLst/>
              </a:prstGeom>
              <a:noFill/>
            </p:spPr>
            <p:txBody>
              <a:bodyPr wrap="none" rtlCol="0">
                <a:spAutoFit/>
              </a:bodyPr>
              <a:lstStyle/>
              <a:p>
                <a:r>
                  <a:rPr lang="zh-CN" altLang="en-US" sz="1600" b="1" dirty="0">
                    <a:solidFill>
                      <a:schemeClr val="bg1"/>
                    </a:solidFill>
                    <a:latin typeface="+mn-ea"/>
                    <a:cs typeface="+mn-ea"/>
                  </a:rPr>
                  <a:t>叠像术</a:t>
                </a:r>
              </a:p>
            </p:txBody>
          </p:sp>
          <p:sp>
            <p:nvSpPr>
              <p:cNvPr id="61" name="文本框 60"/>
              <p:cNvSpPr txBox="1"/>
              <p:nvPr/>
            </p:nvSpPr>
            <p:spPr>
              <a:xfrm>
                <a:off x="5425464" y="338920"/>
                <a:ext cx="141097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t</a:t>
                </a:r>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n</a:t>
                </a:r>
                <a:r>
                  <a:rPr lang="zh-CN" altLang="en-US" sz="1600" b="1" dirty="0">
                    <a:solidFill>
                      <a:schemeClr val="bg1">
                        <a:lumMod val="65000"/>
                      </a:schemeClr>
                    </a:solidFill>
                    <a:latin typeface="+mn-ea"/>
                    <a:cs typeface="+mn-ea"/>
                  </a:rPr>
                  <a:t>门限）</a:t>
                </a:r>
              </a:p>
            </p:txBody>
          </p:sp>
          <p:sp>
            <p:nvSpPr>
              <p:cNvPr id="62" name="文本框 61"/>
              <p:cNvSpPr txBox="1"/>
              <p:nvPr/>
            </p:nvSpPr>
            <p:spPr>
              <a:xfrm>
                <a:off x="3496021" y="338920"/>
                <a:ext cx="1818640" cy="337185"/>
              </a:xfrm>
              <a:prstGeom prst="rect">
                <a:avLst/>
              </a:prstGeom>
              <a:noFill/>
            </p:spPr>
            <p:txBody>
              <a:bodyPr wrap="none" rtlCol="0">
                <a:spAutoFit/>
              </a:bodyPr>
              <a:lstStyle/>
              <a:p>
                <a:r>
                  <a:rPr lang="zh-CN" altLang="en-US" sz="1600" b="1" dirty="0">
                    <a:solidFill>
                      <a:srgbClr val="A6A6A6"/>
                    </a:solidFill>
                    <a:latin typeface="+mn-ea"/>
                    <a:cs typeface="+mn-ea"/>
                  </a:rPr>
                  <a:t>可视密钥分享分案</a:t>
                </a:r>
              </a:p>
            </p:txBody>
          </p:sp>
          <p:cxnSp>
            <p:nvCxnSpPr>
              <p:cNvPr id="63" name="直接连接符 62"/>
              <p:cNvCxnSpPr/>
              <p:nvPr/>
            </p:nvCxnSpPr>
            <p:spPr>
              <a:xfrm>
                <a:off x="6836389" y="33893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425580" y="36560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813975"/>
            <a:ext cx="3828219" cy="429895"/>
            <a:chOff x="707718" y="813975"/>
            <a:chExt cx="3828219"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558" y="813975"/>
              <a:ext cx="3694379"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灰度图像叠像术实验原理</a:t>
              </a:r>
            </a:p>
          </p:txBody>
        </p:sp>
      </p:grpSp>
      <p:grpSp>
        <p:nvGrpSpPr>
          <p:cNvPr id="25" name="组合 24"/>
          <p:cNvGrpSpPr/>
          <p:nvPr/>
        </p:nvGrpSpPr>
        <p:grpSpPr>
          <a:xfrm>
            <a:off x="1117600" y="2077786"/>
            <a:ext cx="9939656" cy="2609215"/>
            <a:chOff x="688417" y="795636"/>
            <a:chExt cx="10809741" cy="3257098"/>
          </a:xfrm>
        </p:grpSpPr>
        <p:grpSp>
          <p:nvGrpSpPr>
            <p:cNvPr id="26" name="组合 25"/>
            <p:cNvGrpSpPr/>
            <p:nvPr/>
          </p:nvGrpSpPr>
          <p:grpSpPr>
            <a:xfrm>
              <a:off x="688417" y="795636"/>
              <a:ext cx="10809741" cy="3257098"/>
              <a:chOff x="688417" y="959096"/>
              <a:chExt cx="10809741" cy="3257098"/>
            </a:xfrm>
          </p:grpSpPr>
          <p:sp>
            <p:nvSpPr>
              <p:cNvPr id="32" name="矩形 31"/>
              <p:cNvSpPr/>
              <p:nvPr/>
            </p:nvSpPr>
            <p:spPr>
              <a:xfrm>
                <a:off x="695323" y="959096"/>
                <a:ext cx="10802835" cy="3257098"/>
              </a:xfrm>
              <a:prstGeom prst="rect">
                <a:avLst/>
              </a:prstGeom>
              <a:gradFill flip="none" rotWithShape="1">
                <a:gsLst>
                  <a:gs pos="69000">
                    <a:srgbClr val="FFFFFF">
                      <a:alpha val="80000"/>
                    </a:srgbClr>
                  </a:gs>
                  <a:gs pos="43000">
                    <a:schemeClr val="bg1"/>
                  </a:gs>
                  <a:gs pos="100000">
                    <a:schemeClr val="bg1">
                      <a:alpha val="0"/>
                    </a:schemeClr>
                  </a:gs>
                </a:gsLst>
                <a:lin ang="0" scaled="1"/>
                <a:tileRect/>
              </a:gra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Heavy"/>
                  <a:ea typeface="思源宋体 CN Heavy"/>
                  <a:cs typeface="+mn-cs"/>
                </a:endParaRPr>
              </a:p>
            </p:txBody>
          </p:sp>
          <p:cxnSp>
            <p:nvCxnSpPr>
              <p:cNvPr id="33" name="直接连接符 32"/>
              <p:cNvCxnSpPr/>
              <p:nvPr/>
            </p:nvCxnSpPr>
            <p:spPr>
              <a:xfrm>
                <a:off x="688417" y="1052632"/>
                <a:ext cx="0" cy="3114417"/>
              </a:xfrm>
              <a:prstGeom prst="line">
                <a:avLst/>
              </a:prstGeom>
              <a:ln w="76200" cap="rnd">
                <a:gradFill>
                  <a:gsLst>
                    <a:gs pos="0">
                      <a:srgbClr val="122E66"/>
                    </a:gs>
                    <a:gs pos="100000">
                      <a:schemeClr val="accent1">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899092" y="1929808"/>
              <a:ext cx="4980459" cy="461107"/>
            </a:xfrm>
            <a:prstGeom prst="rect">
              <a:avLst/>
            </a:prstGeom>
            <a:noFill/>
          </p:spPr>
          <p:txBody>
            <a:bodyPr wrap="square">
              <a:spAutoFit/>
            </a:bodyPr>
            <a:lstStyle/>
            <a:p>
              <a:pPr algn="just">
                <a:buClr>
                  <a:srgbClr val="0E419C"/>
                </a:buClr>
              </a:pPr>
              <a:endParaRPr kumimoji="0" lang="en-US" altLang="zh-CN" sz="1800" b="0" i="0" u="none" strike="noStrike" kern="1200" cap="none" spc="0" normalizeH="0" baseline="0" noProof="1">
                <a:ln>
                  <a:noFill/>
                </a:ln>
                <a:solidFill>
                  <a:schemeClr val="bg1">
                    <a:lumMod val="75000"/>
                  </a:schemeClr>
                </a:solidFill>
                <a:effectLst/>
                <a:uLnTx/>
                <a:uFillTx/>
                <a:latin typeface="Arial" panose="020B0604020202020204" pitchFamily="34" charset="0"/>
                <a:ea typeface="Open Sans Light" panose="020B0306030504020204" pitchFamily="34" charset="0"/>
                <a:cs typeface="Arial" panose="020B0604020202020204" pitchFamily="34" charset="0"/>
                <a:sym typeface="Segoe UI Symbol" panose="020B0502040204020203" pitchFamily="34" charset="0"/>
              </a:endParaRPr>
            </a:p>
          </p:txBody>
        </p:sp>
        <p:pic>
          <p:nvPicPr>
            <p:cNvPr id="31" name="图形 3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89" y="798408"/>
              <a:ext cx="386777" cy="386777"/>
            </a:xfrm>
            <a:prstGeom prst="rect">
              <a:avLst/>
            </a:prstGeom>
          </p:spPr>
        </p:pic>
      </p:grpSp>
      <p:sp>
        <p:nvSpPr>
          <p:cNvPr id="43" name="文本框 42"/>
          <p:cNvSpPr txBox="1"/>
          <p:nvPr/>
        </p:nvSpPr>
        <p:spPr>
          <a:xfrm>
            <a:off x="1653540" y="2246630"/>
            <a:ext cx="9220835" cy="2306955"/>
          </a:xfrm>
          <a:prstGeom prst="rect">
            <a:avLst/>
          </a:prstGeom>
          <a:noFill/>
        </p:spPr>
        <p:txBody>
          <a:bodyPr wrap="square" rtlCol="0">
            <a:noAutofit/>
          </a:bodyPr>
          <a:lstStyle/>
          <a:p>
            <a:pPr algn="l">
              <a:lnSpc>
                <a:spcPct val="150000"/>
              </a:lnSpc>
              <a:buClr>
                <a:srgbClr val="122E66"/>
              </a:buClr>
            </a:pPr>
            <a:r>
              <a:rPr lang="en-US" altLang="zh-CN" dirty="0">
                <a:solidFill>
                  <a:schemeClr val="tx1"/>
                </a:solidFill>
                <a:latin typeface="思源黑体 CN Bold"/>
                <a:ea typeface="思源宋体 CN" panose="02020400000000000000" pitchFamily="18" charset="-122"/>
                <a:cs typeface="+mn-ea"/>
                <a:sym typeface="+mn-lt"/>
              </a:rPr>
              <a:t>在灰度图像的可视密码技术的基础上，灰度图像的叠像术处理相对变得简单一些。</a:t>
            </a:r>
          </a:p>
          <a:p>
            <a:pPr algn="l">
              <a:lnSpc>
                <a:spcPct val="150000"/>
              </a:lnSpc>
              <a:buClr>
                <a:srgbClr val="122E66"/>
              </a:buClr>
            </a:pPr>
            <a:r>
              <a:rPr lang="en-US" altLang="zh-CN" dirty="0">
                <a:solidFill>
                  <a:schemeClr val="tx1"/>
                </a:solidFill>
                <a:latin typeface="思源黑体 CN Bold"/>
                <a:ea typeface="思源宋体 CN" panose="02020400000000000000" pitchFamily="18" charset="-122"/>
                <a:cs typeface="+mn-ea"/>
                <a:sym typeface="+mn-lt"/>
              </a:rPr>
              <a:t>首先，将要隐藏的灰度图像和用于掩饰的两张灰度图像进行半色调处理。处理得到的图像的像素点的值只有0和255两个。参照二值图像叠像术的实现，可以将灰度图像的255视为黑白图像的1”,对其进行类似的二值化处理。</a:t>
            </a:r>
          </a:p>
          <a:p>
            <a:pPr algn="l">
              <a:lnSpc>
                <a:spcPct val="150000"/>
              </a:lnSpc>
              <a:buClr>
                <a:srgbClr val="122E66"/>
              </a:buClr>
            </a:pPr>
            <a:r>
              <a:rPr lang="en-US" altLang="zh-CN" dirty="0">
                <a:solidFill>
                  <a:schemeClr val="tx1"/>
                </a:solidFill>
                <a:latin typeface="思源黑体 CN Bold"/>
                <a:ea typeface="思源宋体 CN" panose="02020400000000000000" pitchFamily="18" charset="-122"/>
                <a:cs typeface="+mn-ea"/>
                <a:sym typeface="+mn-lt"/>
              </a:rPr>
              <a:t>灰度图像的信息分存方案与二值图像的信息分存方案相同。</a:t>
            </a:r>
          </a:p>
        </p:txBody>
      </p:sp>
      <p:grpSp>
        <p:nvGrpSpPr>
          <p:cNvPr id="6" name="组合 5"/>
          <p:cNvGrpSpPr/>
          <p:nvPr/>
        </p:nvGrpSpPr>
        <p:grpSpPr>
          <a:xfrm>
            <a:off x="274736" y="6483816"/>
            <a:ext cx="4582167" cy="367807"/>
            <a:chOff x="274736" y="6483816"/>
            <a:chExt cx="4582167" cy="367807"/>
          </a:xfrm>
        </p:grpSpPr>
        <p:sp>
          <p:nvSpPr>
            <p:cNvPr id="8" name="箭头: 五边形 2"/>
            <p:cNvSpPr/>
            <p:nvPr/>
          </p:nvSpPr>
          <p:spPr>
            <a:xfrm>
              <a:off x="3690896" y="648381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0" name="组合 9"/>
            <p:cNvGrpSpPr/>
            <p:nvPr/>
          </p:nvGrpSpPr>
          <p:grpSpPr>
            <a:xfrm>
              <a:off x="274736" y="6484193"/>
              <a:ext cx="4338159" cy="346075"/>
              <a:chOff x="3496021" y="330030"/>
              <a:chExt cx="4338159" cy="346075"/>
            </a:xfrm>
          </p:grpSpPr>
          <p:sp>
            <p:nvSpPr>
              <p:cNvPr id="11" name="文本框 10"/>
              <p:cNvSpPr txBox="1"/>
              <p:nvPr/>
            </p:nvSpPr>
            <p:spPr>
              <a:xfrm>
                <a:off x="7037890" y="330030"/>
                <a:ext cx="796290" cy="337185"/>
              </a:xfrm>
              <a:prstGeom prst="rect">
                <a:avLst/>
              </a:prstGeom>
              <a:noFill/>
            </p:spPr>
            <p:txBody>
              <a:bodyPr wrap="none" rtlCol="0">
                <a:spAutoFit/>
              </a:bodyPr>
              <a:lstStyle/>
              <a:p>
                <a:r>
                  <a:rPr lang="zh-CN" altLang="en-US" sz="1600" b="1" dirty="0">
                    <a:solidFill>
                      <a:schemeClr val="bg1"/>
                    </a:solidFill>
                    <a:latin typeface="+mn-ea"/>
                    <a:cs typeface="+mn-ea"/>
                  </a:rPr>
                  <a:t>叠像术</a:t>
                </a:r>
              </a:p>
            </p:txBody>
          </p:sp>
          <p:sp>
            <p:nvSpPr>
              <p:cNvPr id="12" name="文本框 11"/>
              <p:cNvSpPr txBox="1"/>
              <p:nvPr/>
            </p:nvSpPr>
            <p:spPr>
              <a:xfrm>
                <a:off x="5425464" y="338920"/>
                <a:ext cx="141097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t</a:t>
                </a:r>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n</a:t>
                </a:r>
                <a:r>
                  <a:rPr lang="zh-CN" altLang="en-US" sz="1600" b="1" dirty="0">
                    <a:solidFill>
                      <a:schemeClr val="bg1">
                        <a:lumMod val="65000"/>
                      </a:schemeClr>
                    </a:solidFill>
                    <a:latin typeface="+mn-ea"/>
                    <a:cs typeface="+mn-ea"/>
                  </a:rPr>
                  <a:t>门限）</a:t>
                </a:r>
              </a:p>
            </p:txBody>
          </p:sp>
          <p:sp>
            <p:nvSpPr>
              <p:cNvPr id="13" name="文本框 12"/>
              <p:cNvSpPr txBox="1"/>
              <p:nvPr/>
            </p:nvSpPr>
            <p:spPr>
              <a:xfrm>
                <a:off x="3496021" y="338920"/>
                <a:ext cx="1818640" cy="337185"/>
              </a:xfrm>
              <a:prstGeom prst="rect">
                <a:avLst/>
              </a:prstGeom>
              <a:noFill/>
            </p:spPr>
            <p:txBody>
              <a:bodyPr wrap="none" rtlCol="0">
                <a:spAutoFit/>
              </a:bodyPr>
              <a:lstStyle/>
              <a:p>
                <a:r>
                  <a:rPr lang="zh-CN" altLang="en-US" sz="1600" b="1" dirty="0">
                    <a:solidFill>
                      <a:srgbClr val="A6A6A6"/>
                    </a:solidFill>
                    <a:latin typeface="+mn-ea"/>
                    <a:cs typeface="+mn-ea"/>
                  </a:rPr>
                  <a:t>可视密钥分享分案</a:t>
                </a:r>
              </a:p>
            </p:txBody>
          </p:sp>
          <p:cxnSp>
            <p:nvCxnSpPr>
              <p:cNvPr id="14" name="直接连接符 13"/>
              <p:cNvCxnSpPr/>
              <p:nvPr/>
            </p:nvCxnSpPr>
            <p:spPr>
              <a:xfrm>
                <a:off x="6836389" y="33893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425580" y="36560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cxnSp>
        <p:nvCxnSpPr>
          <p:cNvPr id="29" name="直接连接符 28">
            <a:extLst>
              <a:ext uri="{FF2B5EF4-FFF2-40B4-BE49-F238E27FC236}">
                <a16:creationId xmlns:a16="http://schemas.microsoft.com/office/drawing/2014/main" id="{D19D9943-2FC6-8BAB-6D63-95EB695E6EAF}"/>
              </a:ext>
            </a:extLst>
          </p:cNvPr>
          <p:cNvCxnSpPr>
            <a:cxnSpLocks/>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3C4E42A1-1173-BF65-9D51-B943970D3E2D}"/>
              </a:ext>
            </a:extLst>
          </p:cNvPr>
          <p:cNvGrpSpPr/>
          <p:nvPr/>
        </p:nvGrpSpPr>
        <p:grpSpPr>
          <a:xfrm>
            <a:off x="1960642" y="2497257"/>
            <a:ext cx="8424327" cy="1816661"/>
            <a:chOff x="2377440" y="2692400"/>
            <a:chExt cx="2774696" cy="589280"/>
          </a:xfrm>
        </p:grpSpPr>
        <p:sp>
          <p:nvSpPr>
            <p:cNvPr id="26" name="矩形: 圆角 25">
              <a:extLst>
                <a:ext uri="{FF2B5EF4-FFF2-40B4-BE49-F238E27FC236}">
                  <a16:creationId xmlns:a16="http://schemas.microsoft.com/office/drawing/2014/main" id="{E022AB89-6D0B-C080-6500-2EB0B2CD2722}"/>
                </a:ext>
              </a:extLst>
            </p:cNvPr>
            <p:cNvSpPr/>
            <p:nvPr/>
          </p:nvSpPr>
          <p:spPr>
            <a:xfrm>
              <a:off x="2377440" y="2692400"/>
              <a:ext cx="2741369" cy="589280"/>
            </a:xfrm>
            <a:prstGeom prst="roundRect">
              <a:avLst>
                <a:gd name="adj" fmla="val 35632"/>
              </a:avLst>
            </a:prstGeom>
            <a:solidFill>
              <a:schemeClr val="bg1">
                <a:lumMod val="95000"/>
              </a:schemeClr>
            </a:solidFill>
            <a:ln>
              <a:noFill/>
            </a:ln>
            <a:effectLst>
              <a:outerShdw blurRad="38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sp>
          <p:nvSpPr>
            <p:cNvPr id="28" name="文本框 27">
              <a:extLst>
                <a:ext uri="{FF2B5EF4-FFF2-40B4-BE49-F238E27FC236}">
                  <a16:creationId xmlns:a16="http://schemas.microsoft.com/office/drawing/2014/main" id="{67BBD986-2291-1F82-C6D6-5A39C9F1F1B9}"/>
                </a:ext>
              </a:extLst>
            </p:cNvPr>
            <p:cNvSpPr txBox="1"/>
            <p:nvPr/>
          </p:nvSpPr>
          <p:spPr>
            <a:xfrm>
              <a:off x="2996040" y="2879824"/>
              <a:ext cx="2156096" cy="229621"/>
            </a:xfrm>
            <a:prstGeom prst="rect">
              <a:avLst/>
            </a:prstGeom>
            <a:noFill/>
          </p:spPr>
          <p:txBody>
            <a:bodyPr wrap="square" rtlCol="0">
              <a:spAutoFit/>
            </a:bodyPr>
            <a:lstStyle/>
            <a:p>
              <a:r>
                <a:rPr lang="en-US" altLang="zh-CN" sz="4000" spc="600" dirty="0">
                  <a:solidFill>
                    <a:srgbClr val="122E66"/>
                  </a:solidFill>
                  <a:latin typeface="思源黑体 CN Heavy" panose="020B0A00000000000000" pitchFamily="34" charset="-122"/>
                  <a:ea typeface="思源黑体 CN Heavy" panose="020B0A00000000000000" pitchFamily="34" charset="-122"/>
                  <a:cs typeface="+mn-ea"/>
                </a:rPr>
                <a:t>(2,2)</a:t>
              </a:r>
              <a:r>
                <a:rPr lang="zh-CN" altLang="en-US" sz="4000" spc="600" dirty="0">
                  <a:solidFill>
                    <a:srgbClr val="122E66"/>
                  </a:solidFill>
                  <a:latin typeface="思源黑体 CN Heavy" panose="020B0A00000000000000" pitchFamily="34" charset="-122"/>
                  <a:ea typeface="思源黑体 CN Heavy" panose="020B0A00000000000000" pitchFamily="34" charset="-122"/>
                  <a:cs typeface="+mn-ea"/>
                </a:rPr>
                <a:t>可视密钥分享方案</a:t>
              </a:r>
            </a:p>
          </p:txBody>
        </p:sp>
      </p:grpSp>
      <p:sp>
        <p:nvSpPr>
          <p:cNvPr id="34" name="文本框 33">
            <a:extLst>
              <a:ext uri="{FF2B5EF4-FFF2-40B4-BE49-F238E27FC236}">
                <a16:creationId xmlns:a16="http://schemas.microsoft.com/office/drawing/2014/main" id="{52C36C23-5CCB-7DCD-395D-9BF5E016C560}"/>
              </a:ext>
            </a:extLst>
          </p:cNvPr>
          <p:cNvSpPr txBox="1"/>
          <p:nvPr/>
        </p:nvSpPr>
        <p:spPr>
          <a:xfrm>
            <a:off x="1960642" y="2121849"/>
            <a:ext cx="2587647" cy="2646878"/>
          </a:xfrm>
          <a:prstGeom prst="rect">
            <a:avLst/>
          </a:prstGeom>
          <a:noFill/>
          <a:ln>
            <a:noFill/>
          </a:ln>
        </p:spPr>
        <p:txBody>
          <a:bodyPr wrap="square" rtlCol="0">
            <a:spAutoFit/>
          </a:bodyPr>
          <a:lstStyle/>
          <a:p>
            <a:r>
              <a:rPr lang="en-US" altLang="zh-CN" sz="16600" dirty="0">
                <a:solidFill>
                  <a:schemeClr val="bg1">
                    <a:lumMod val="85000"/>
                    <a:alpha val="62000"/>
                  </a:schemeClr>
                </a:solidFill>
                <a:latin typeface="Impact" panose="020B0806030902050204" pitchFamily="34" charset="0"/>
                <a:cs typeface="+mn-ea"/>
              </a:rPr>
              <a:t>01</a:t>
            </a:r>
            <a:endParaRPr lang="zh-CN" altLang="en-US" sz="16600" dirty="0">
              <a:solidFill>
                <a:schemeClr val="bg1">
                  <a:lumMod val="85000"/>
                  <a:alpha val="62000"/>
                </a:schemeClr>
              </a:solidFill>
              <a:latin typeface="Impact" panose="020B0806030902050204" pitchFamily="34" charset="0"/>
              <a:cs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955" y="323850"/>
            <a:ext cx="11609070" cy="644144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663501"/>
            <a:ext cx="7324090" cy="429895"/>
            <a:chOff x="707718" y="813975"/>
            <a:chExt cx="7324090"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703" y="813975"/>
              <a:ext cx="7190105"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灰度图像叠像术</a:t>
              </a:r>
              <a:r>
                <a:rPr kumimoji="0" lang="en-US" altLang="zh-CN" sz="2200" b="0" i="0" u="none" strike="noStrike" kern="1200" cap="none" spc="0" normalizeH="0" baseline="0" noProof="0" dirty="0">
                  <a:ln>
                    <a:noFill/>
                  </a:ln>
                  <a:solidFill>
                    <a:srgbClr val="00156C"/>
                  </a:solidFill>
                  <a:effectLst/>
                  <a:uLnTx/>
                  <a:uFillTx/>
                  <a:latin typeface="+mn-ea"/>
                  <a:cs typeface="+mn-ea"/>
                </a:rPr>
                <a:t>-MATLAB</a:t>
              </a:r>
              <a:r>
                <a:rPr kumimoji="0" lang="zh-CN" altLang="en-US" sz="2200" b="0" i="0" u="none" strike="noStrike" kern="1200" cap="none" spc="0" normalizeH="0" baseline="0" noProof="0" dirty="0">
                  <a:ln>
                    <a:noFill/>
                  </a:ln>
                  <a:solidFill>
                    <a:srgbClr val="00156C"/>
                  </a:solidFill>
                  <a:effectLst/>
                  <a:uLnTx/>
                  <a:uFillTx/>
                  <a:latin typeface="+mn-ea"/>
                  <a:cs typeface="+mn-ea"/>
                </a:rPr>
                <a:t>核心代码（仅截取特有代码部分）</a:t>
              </a:r>
            </a:p>
          </p:txBody>
        </p:sp>
      </p:grpSp>
      <p:pic>
        <p:nvPicPr>
          <p:cNvPr id="10" name="图片 9"/>
          <p:cNvPicPr>
            <a:picLocks noChangeAspect="1"/>
          </p:cNvPicPr>
          <p:nvPr>
            <p:custDataLst>
              <p:tags r:id="rId1"/>
            </p:custDataLst>
          </p:nvPr>
        </p:nvPicPr>
        <p:blipFill>
          <a:blip r:embed="rId4"/>
          <a:stretch>
            <a:fillRect/>
          </a:stretch>
        </p:blipFill>
        <p:spPr>
          <a:xfrm>
            <a:off x="-36003230" y="-17266285"/>
            <a:ext cx="17373600" cy="11868150"/>
          </a:xfrm>
          <a:prstGeom prst="rect">
            <a:avLst/>
          </a:prstGeom>
        </p:spPr>
      </p:pic>
      <p:pic>
        <p:nvPicPr>
          <p:cNvPr id="2" name="图片 1"/>
          <p:cNvPicPr>
            <a:picLocks noChangeAspect="1"/>
          </p:cNvPicPr>
          <p:nvPr/>
        </p:nvPicPr>
        <p:blipFill>
          <a:blip r:embed="rId5"/>
          <a:stretch>
            <a:fillRect/>
          </a:stretch>
        </p:blipFill>
        <p:spPr>
          <a:xfrm>
            <a:off x="485775" y="1061085"/>
            <a:ext cx="4655820" cy="5731510"/>
          </a:xfrm>
          <a:prstGeom prst="rect">
            <a:avLst/>
          </a:prstGeom>
        </p:spPr>
      </p:pic>
      <p:pic>
        <p:nvPicPr>
          <p:cNvPr id="3" name="图片 2"/>
          <p:cNvPicPr>
            <a:picLocks noChangeAspect="1"/>
          </p:cNvPicPr>
          <p:nvPr/>
        </p:nvPicPr>
        <p:blipFill>
          <a:blip r:embed="rId6"/>
          <a:stretch>
            <a:fillRect/>
          </a:stretch>
        </p:blipFill>
        <p:spPr>
          <a:xfrm>
            <a:off x="5141595" y="1093470"/>
            <a:ext cx="5689600" cy="54781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813975"/>
            <a:ext cx="3828219" cy="429895"/>
            <a:chOff x="707718" y="813975"/>
            <a:chExt cx="3828219"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558" y="813975"/>
              <a:ext cx="3694379"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实验结果</a:t>
              </a:r>
            </a:p>
          </p:txBody>
        </p:sp>
      </p:grpSp>
      <p:grpSp>
        <p:nvGrpSpPr>
          <p:cNvPr id="25" name="组合 24"/>
          <p:cNvGrpSpPr/>
          <p:nvPr>
            <p:custDataLst>
              <p:tags r:id="rId2"/>
            </p:custDataLst>
          </p:nvPr>
        </p:nvGrpSpPr>
        <p:grpSpPr>
          <a:xfrm>
            <a:off x="7853589" y="1556082"/>
            <a:ext cx="3644900" cy="1828799"/>
            <a:chOff x="7843964" y="1244601"/>
            <a:chExt cx="3644900" cy="1828799"/>
          </a:xfrm>
        </p:grpSpPr>
        <p:sp>
          <p:nvSpPr>
            <p:cNvPr id="26" name="矩形: 圆角 25"/>
            <p:cNvSpPr/>
            <p:nvPr>
              <p:custDataLst>
                <p:tags r:id="rId18"/>
              </p:custDataLst>
            </p:nvPr>
          </p:nvSpPr>
          <p:spPr>
            <a:xfrm>
              <a:off x="7843964" y="1244601"/>
              <a:ext cx="3644900" cy="1828799"/>
            </a:xfrm>
            <a:prstGeom prst="roundRect">
              <a:avLst>
                <a:gd name="adj" fmla="val 6448"/>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custDataLst>
                <p:tags r:id="rId19"/>
              </p:custDataLst>
            </p:nvPr>
          </p:nvSpPr>
          <p:spPr>
            <a:xfrm>
              <a:off x="8254062" y="1409701"/>
              <a:ext cx="1437752" cy="464871"/>
            </a:xfrm>
            <a:prstGeom prst="rect">
              <a:avLst/>
            </a:prstGeom>
            <a:noFill/>
          </p:spPr>
          <p:txBody>
            <a:bodyPr wrap="square" rtlCol="0">
              <a:spAutoFit/>
            </a:bodyPr>
            <a:lstStyle/>
            <a:p>
              <a:pPr algn="l">
                <a:lnSpc>
                  <a:spcPct val="150000"/>
                </a:lnSpc>
              </a:pPr>
              <a:r>
                <a:rPr lang="zh-CN" altLang="en-US" spc="300" dirty="0">
                  <a:solidFill>
                    <a:srgbClr val="122E66"/>
                  </a:solidFill>
                  <a:latin typeface="思源黑体 CN Bold"/>
                  <a:ea typeface="思源宋体 CN" panose="02020400000000000000" pitchFamily="18" charset="-122"/>
                  <a:cs typeface="+mn-ea"/>
                  <a:sym typeface="+mn-lt"/>
                </a:rPr>
                <a:t>标题</a:t>
              </a:r>
              <a:endParaRPr lang="zh-CN" altLang="en-US" sz="1800" spc="300" dirty="0">
                <a:solidFill>
                  <a:srgbClr val="122E66"/>
                </a:solidFill>
                <a:latin typeface="思源黑体 CN Bold"/>
                <a:ea typeface="思源宋体 CN" panose="02020400000000000000" pitchFamily="18" charset="-122"/>
                <a:cs typeface="+mn-ea"/>
                <a:sym typeface="+mn-lt"/>
              </a:endParaRPr>
            </a:p>
          </p:txBody>
        </p:sp>
        <p:sp>
          <p:nvSpPr>
            <p:cNvPr id="28" name="文本框 27"/>
            <p:cNvSpPr txBox="1"/>
            <p:nvPr>
              <p:custDataLst>
                <p:tags r:id="rId20"/>
              </p:custDataLst>
            </p:nvPr>
          </p:nvSpPr>
          <p:spPr>
            <a:xfrm>
              <a:off x="8228662" y="1894028"/>
              <a:ext cx="2921938" cy="791692"/>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cxnSp>
          <p:nvCxnSpPr>
            <p:cNvPr id="31" name="直接连接符 30"/>
            <p:cNvCxnSpPr/>
            <p:nvPr>
              <p:custDataLst>
                <p:tags r:id="rId21"/>
              </p:custDataLst>
            </p:nvPr>
          </p:nvCxnSpPr>
          <p:spPr>
            <a:xfrm>
              <a:off x="8228662" y="1549400"/>
              <a:ext cx="0" cy="287072"/>
            </a:xfrm>
            <a:prstGeom prst="line">
              <a:avLst/>
            </a:prstGeom>
            <a:ln w="50800">
              <a:solidFill>
                <a:srgbClr val="122E66"/>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custDataLst>
              <p:tags r:id="rId3"/>
            </p:custDataLst>
          </p:nvPr>
        </p:nvGrpSpPr>
        <p:grpSpPr>
          <a:xfrm>
            <a:off x="628650" y="1556082"/>
            <a:ext cx="3644900" cy="1828799"/>
            <a:chOff x="7843964" y="1244601"/>
            <a:chExt cx="3644900" cy="1828799"/>
          </a:xfrm>
        </p:grpSpPr>
        <p:sp>
          <p:nvSpPr>
            <p:cNvPr id="38" name="矩形: 圆角 37"/>
            <p:cNvSpPr/>
            <p:nvPr>
              <p:custDataLst>
                <p:tags r:id="rId14"/>
              </p:custDataLst>
            </p:nvPr>
          </p:nvSpPr>
          <p:spPr>
            <a:xfrm>
              <a:off x="7843964" y="1244601"/>
              <a:ext cx="3644900" cy="1828799"/>
            </a:xfrm>
            <a:prstGeom prst="roundRect">
              <a:avLst>
                <a:gd name="adj" fmla="val 6448"/>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custDataLst>
                <p:tags r:id="rId15"/>
              </p:custDataLst>
            </p:nvPr>
          </p:nvSpPr>
          <p:spPr>
            <a:xfrm>
              <a:off x="8254062" y="1409701"/>
              <a:ext cx="1437752" cy="464871"/>
            </a:xfrm>
            <a:prstGeom prst="rect">
              <a:avLst/>
            </a:prstGeom>
            <a:noFill/>
          </p:spPr>
          <p:txBody>
            <a:bodyPr wrap="square" rtlCol="0">
              <a:spAutoFit/>
            </a:bodyPr>
            <a:lstStyle/>
            <a:p>
              <a:pPr algn="l">
                <a:lnSpc>
                  <a:spcPct val="150000"/>
                </a:lnSpc>
              </a:pPr>
              <a:r>
                <a:rPr lang="zh-CN" altLang="en-US" spc="300" dirty="0">
                  <a:solidFill>
                    <a:srgbClr val="122E66"/>
                  </a:solidFill>
                  <a:latin typeface="思源黑体 CN Bold"/>
                  <a:ea typeface="思源宋体 CN" panose="02020400000000000000" pitchFamily="18" charset="-122"/>
                  <a:cs typeface="+mn-ea"/>
                  <a:sym typeface="+mn-lt"/>
                </a:rPr>
                <a:t>标题</a:t>
              </a:r>
              <a:endParaRPr lang="zh-CN" altLang="en-US" sz="1800" spc="300" dirty="0">
                <a:solidFill>
                  <a:srgbClr val="122E66"/>
                </a:solidFill>
                <a:latin typeface="思源黑体 CN Bold"/>
                <a:ea typeface="思源宋体 CN" panose="02020400000000000000" pitchFamily="18" charset="-122"/>
                <a:cs typeface="+mn-ea"/>
                <a:sym typeface="+mn-lt"/>
              </a:endParaRPr>
            </a:p>
          </p:txBody>
        </p:sp>
        <p:sp>
          <p:nvSpPr>
            <p:cNvPr id="40" name="文本框 39"/>
            <p:cNvSpPr txBox="1"/>
            <p:nvPr>
              <p:custDataLst>
                <p:tags r:id="rId16"/>
              </p:custDataLst>
            </p:nvPr>
          </p:nvSpPr>
          <p:spPr>
            <a:xfrm>
              <a:off x="8228662" y="1894028"/>
              <a:ext cx="2921938" cy="791692"/>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cxnSp>
          <p:nvCxnSpPr>
            <p:cNvPr id="41" name="直接连接符 40"/>
            <p:cNvCxnSpPr/>
            <p:nvPr>
              <p:custDataLst>
                <p:tags r:id="rId17"/>
              </p:custDataLst>
            </p:nvPr>
          </p:nvCxnSpPr>
          <p:spPr>
            <a:xfrm>
              <a:off x="8228662" y="1549400"/>
              <a:ext cx="0" cy="287072"/>
            </a:xfrm>
            <a:prstGeom prst="line">
              <a:avLst/>
            </a:prstGeom>
            <a:ln w="50800">
              <a:solidFill>
                <a:srgbClr val="122E66"/>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custDataLst>
              <p:tags r:id="rId4"/>
            </p:custDataLst>
          </p:nvPr>
        </p:nvGrpSpPr>
        <p:grpSpPr>
          <a:xfrm>
            <a:off x="652336" y="4042716"/>
            <a:ext cx="3644900" cy="1828799"/>
            <a:chOff x="7843964" y="1244601"/>
            <a:chExt cx="3644900" cy="1828799"/>
          </a:xfrm>
        </p:grpSpPr>
        <p:sp>
          <p:nvSpPr>
            <p:cNvPr id="43" name="矩形: 圆角 42"/>
            <p:cNvSpPr/>
            <p:nvPr>
              <p:custDataLst>
                <p:tags r:id="rId10"/>
              </p:custDataLst>
            </p:nvPr>
          </p:nvSpPr>
          <p:spPr>
            <a:xfrm>
              <a:off x="7843964" y="1244601"/>
              <a:ext cx="3644900" cy="1828799"/>
            </a:xfrm>
            <a:prstGeom prst="roundRect">
              <a:avLst>
                <a:gd name="adj" fmla="val 6448"/>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custDataLst>
                <p:tags r:id="rId11"/>
              </p:custDataLst>
            </p:nvPr>
          </p:nvSpPr>
          <p:spPr>
            <a:xfrm>
              <a:off x="8254062" y="1409701"/>
              <a:ext cx="1437752" cy="464871"/>
            </a:xfrm>
            <a:prstGeom prst="rect">
              <a:avLst/>
            </a:prstGeom>
            <a:noFill/>
          </p:spPr>
          <p:txBody>
            <a:bodyPr wrap="square" rtlCol="0">
              <a:spAutoFit/>
            </a:bodyPr>
            <a:lstStyle/>
            <a:p>
              <a:pPr algn="l">
                <a:lnSpc>
                  <a:spcPct val="150000"/>
                </a:lnSpc>
              </a:pPr>
              <a:r>
                <a:rPr lang="zh-CN" altLang="en-US" spc="300" dirty="0">
                  <a:solidFill>
                    <a:srgbClr val="122E66"/>
                  </a:solidFill>
                  <a:latin typeface="思源黑体 CN Bold"/>
                  <a:ea typeface="思源宋体 CN" panose="02020400000000000000" pitchFamily="18" charset="-122"/>
                  <a:cs typeface="+mn-ea"/>
                  <a:sym typeface="+mn-lt"/>
                </a:rPr>
                <a:t>标题</a:t>
              </a:r>
              <a:endParaRPr lang="zh-CN" altLang="en-US" sz="1800" spc="300" dirty="0">
                <a:solidFill>
                  <a:srgbClr val="122E66"/>
                </a:solidFill>
                <a:latin typeface="思源黑体 CN Bold"/>
                <a:ea typeface="思源宋体 CN" panose="02020400000000000000" pitchFamily="18" charset="-122"/>
                <a:cs typeface="+mn-ea"/>
                <a:sym typeface="+mn-lt"/>
              </a:endParaRPr>
            </a:p>
          </p:txBody>
        </p:sp>
        <p:sp>
          <p:nvSpPr>
            <p:cNvPr id="45" name="文本框 44"/>
            <p:cNvSpPr txBox="1"/>
            <p:nvPr>
              <p:custDataLst>
                <p:tags r:id="rId12"/>
              </p:custDataLst>
            </p:nvPr>
          </p:nvSpPr>
          <p:spPr>
            <a:xfrm>
              <a:off x="8228662" y="1894028"/>
              <a:ext cx="2921938" cy="791692"/>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cxnSp>
          <p:nvCxnSpPr>
            <p:cNvPr id="46" name="直接连接符 45"/>
            <p:cNvCxnSpPr/>
            <p:nvPr>
              <p:custDataLst>
                <p:tags r:id="rId13"/>
              </p:custDataLst>
            </p:nvPr>
          </p:nvCxnSpPr>
          <p:spPr>
            <a:xfrm>
              <a:off x="8228662" y="1549400"/>
              <a:ext cx="0" cy="287072"/>
            </a:xfrm>
            <a:prstGeom prst="line">
              <a:avLst/>
            </a:prstGeom>
            <a:ln w="50800">
              <a:solidFill>
                <a:srgbClr val="122E66"/>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custDataLst>
              <p:tags r:id="rId5"/>
            </p:custDataLst>
          </p:nvPr>
        </p:nvGrpSpPr>
        <p:grpSpPr>
          <a:xfrm>
            <a:off x="5151755" y="2701925"/>
            <a:ext cx="1835785" cy="1752600"/>
            <a:chOff x="4013200" y="927100"/>
            <a:chExt cx="2667000" cy="2641600"/>
          </a:xfrm>
        </p:grpSpPr>
        <p:sp>
          <p:nvSpPr>
            <p:cNvPr id="53" name="泪滴形 52"/>
            <p:cNvSpPr/>
            <p:nvPr>
              <p:custDataLst>
                <p:tags r:id="rId6"/>
              </p:custDataLst>
            </p:nvPr>
          </p:nvSpPr>
          <p:spPr>
            <a:xfrm>
              <a:off x="4038600" y="23114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泪滴形 53"/>
            <p:cNvSpPr/>
            <p:nvPr>
              <p:custDataLst>
                <p:tags r:id="rId7"/>
              </p:custDataLst>
            </p:nvPr>
          </p:nvSpPr>
          <p:spPr>
            <a:xfrm rot="16200000" flipH="1">
              <a:off x="5422900" y="9271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泪滴形 54"/>
            <p:cNvSpPr/>
            <p:nvPr>
              <p:custDataLst>
                <p:tags r:id="rId8"/>
              </p:custDataLst>
            </p:nvPr>
          </p:nvSpPr>
          <p:spPr>
            <a:xfrm rot="5400000">
              <a:off x="4013200" y="9271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泪滴形 55"/>
            <p:cNvSpPr/>
            <p:nvPr>
              <p:custDataLst>
                <p:tags r:id="rId9"/>
              </p:custDataLst>
            </p:nvPr>
          </p:nvSpPr>
          <p:spPr>
            <a:xfrm rot="16200000">
              <a:off x="5422900" y="23114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5151755" y="2919730"/>
            <a:ext cx="970915" cy="465455"/>
          </a:xfrm>
          <a:prstGeom prst="rect">
            <a:avLst/>
          </a:prstGeom>
          <a:noFill/>
        </p:spPr>
        <p:txBody>
          <a:bodyPr wrap="square" rtlCol="0">
            <a:noAutofit/>
          </a:bodyPr>
          <a:lstStyle/>
          <a:p>
            <a:r>
              <a:rPr lang="zh-CN" altLang="en-US" sz="2000">
                <a:solidFill>
                  <a:schemeClr val="bg1"/>
                </a:solidFill>
              </a:rPr>
              <a:t>灰度图</a:t>
            </a:r>
          </a:p>
        </p:txBody>
      </p:sp>
      <p:sp>
        <p:nvSpPr>
          <p:cNvPr id="6" name="文本框 5"/>
          <p:cNvSpPr txBox="1"/>
          <p:nvPr/>
        </p:nvSpPr>
        <p:spPr>
          <a:xfrm>
            <a:off x="6080125" y="2919730"/>
            <a:ext cx="991870" cy="465455"/>
          </a:xfrm>
          <a:prstGeom prst="rect">
            <a:avLst/>
          </a:prstGeom>
          <a:noFill/>
        </p:spPr>
        <p:txBody>
          <a:bodyPr wrap="square" rtlCol="0">
            <a:noAutofit/>
          </a:bodyPr>
          <a:lstStyle/>
          <a:p>
            <a:r>
              <a:rPr lang="zh-CN" altLang="en-US" sz="2000">
                <a:solidFill>
                  <a:schemeClr val="bg1"/>
                </a:solidFill>
              </a:rPr>
              <a:t>半色调</a:t>
            </a:r>
          </a:p>
        </p:txBody>
      </p:sp>
      <p:sp>
        <p:nvSpPr>
          <p:cNvPr id="10" name="文本框 9"/>
          <p:cNvSpPr txBox="1"/>
          <p:nvPr/>
        </p:nvSpPr>
        <p:spPr>
          <a:xfrm>
            <a:off x="5252085" y="3881755"/>
            <a:ext cx="782320" cy="465455"/>
          </a:xfrm>
          <a:prstGeom prst="rect">
            <a:avLst/>
          </a:prstGeom>
          <a:noFill/>
        </p:spPr>
        <p:txBody>
          <a:bodyPr wrap="square" rtlCol="0">
            <a:noAutofit/>
          </a:bodyPr>
          <a:lstStyle/>
          <a:p>
            <a:r>
              <a:rPr lang="zh-CN" altLang="en-US" sz="2000">
                <a:solidFill>
                  <a:schemeClr val="bg1"/>
                </a:solidFill>
              </a:rPr>
              <a:t>子图</a:t>
            </a:r>
          </a:p>
        </p:txBody>
      </p:sp>
      <p:sp>
        <p:nvSpPr>
          <p:cNvPr id="11" name="文本框 10"/>
          <p:cNvSpPr txBox="1"/>
          <p:nvPr/>
        </p:nvSpPr>
        <p:spPr>
          <a:xfrm>
            <a:off x="6240145" y="3688715"/>
            <a:ext cx="831850" cy="465455"/>
          </a:xfrm>
          <a:prstGeom prst="rect">
            <a:avLst/>
          </a:prstGeom>
          <a:noFill/>
        </p:spPr>
        <p:txBody>
          <a:bodyPr wrap="square" rtlCol="0">
            <a:noAutofit/>
          </a:bodyPr>
          <a:lstStyle/>
          <a:p>
            <a:r>
              <a:rPr lang="zh-CN" altLang="en-US" sz="2000">
                <a:solidFill>
                  <a:schemeClr val="bg1"/>
                </a:solidFill>
              </a:rPr>
              <a:t>叠加复原</a:t>
            </a:r>
          </a:p>
        </p:txBody>
      </p:sp>
      <p:grpSp>
        <p:nvGrpSpPr>
          <p:cNvPr id="57" name="组合 56"/>
          <p:cNvGrpSpPr/>
          <p:nvPr/>
        </p:nvGrpSpPr>
        <p:grpSpPr>
          <a:xfrm>
            <a:off x="274736" y="6483816"/>
            <a:ext cx="4582167" cy="367807"/>
            <a:chOff x="274736" y="6483816"/>
            <a:chExt cx="4582167" cy="367807"/>
          </a:xfrm>
        </p:grpSpPr>
        <p:sp>
          <p:nvSpPr>
            <p:cNvPr id="58" name="箭头: 五边形 2"/>
            <p:cNvSpPr/>
            <p:nvPr/>
          </p:nvSpPr>
          <p:spPr>
            <a:xfrm>
              <a:off x="3690896" y="648381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59" name="组合 58"/>
            <p:cNvGrpSpPr/>
            <p:nvPr/>
          </p:nvGrpSpPr>
          <p:grpSpPr>
            <a:xfrm>
              <a:off x="274736" y="6484193"/>
              <a:ext cx="4338159" cy="346075"/>
              <a:chOff x="3496021" y="330030"/>
              <a:chExt cx="4338159" cy="346075"/>
            </a:xfrm>
          </p:grpSpPr>
          <p:sp>
            <p:nvSpPr>
              <p:cNvPr id="60" name="文本框 59"/>
              <p:cNvSpPr txBox="1"/>
              <p:nvPr/>
            </p:nvSpPr>
            <p:spPr>
              <a:xfrm>
                <a:off x="7037890" y="330030"/>
                <a:ext cx="796290" cy="337185"/>
              </a:xfrm>
              <a:prstGeom prst="rect">
                <a:avLst/>
              </a:prstGeom>
              <a:noFill/>
            </p:spPr>
            <p:txBody>
              <a:bodyPr wrap="none" rtlCol="0">
                <a:spAutoFit/>
              </a:bodyPr>
              <a:lstStyle/>
              <a:p>
                <a:r>
                  <a:rPr lang="zh-CN" altLang="en-US" sz="1600" b="1" dirty="0">
                    <a:solidFill>
                      <a:schemeClr val="bg1"/>
                    </a:solidFill>
                    <a:latin typeface="+mn-ea"/>
                    <a:cs typeface="+mn-ea"/>
                  </a:rPr>
                  <a:t>叠像术</a:t>
                </a:r>
              </a:p>
            </p:txBody>
          </p:sp>
          <p:sp>
            <p:nvSpPr>
              <p:cNvPr id="61" name="文本框 60"/>
              <p:cNvSpPr txBox="1"/>
              <p:nvPr/>
            </p:nvSpPr>
            <p:spPr>
              <a:xfrm>
                <a:off x="5425464" y="338920"/>
                <a:ext cx="141097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t</a:t>
                </a:r>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n</a:t>
                </a:r>
                <a:r>
                  <a:rPr lang="zh-CN" altLang="en-US" sz="1600" b="1" dirty="0">
                    <a:solidFill>
                      <a:schemeClr val="bg1">
                        <a:lumMod val="65000"/>
                      </a:schemeClr>
                    </a:solidFill>
                    <a:latin typeface="+mn-ea"/>
                    <a:cs typeface="+mn-ea"/>
                  </a:rPr>
                  <a:t>门限）</a:t>
                </a:r>
              </a:p>
            </p:txBody>
          </p:sp>
          <p:sp>
            <p:nvSpPr>
              <p:cNvPr id="62" name="文本框 61"/>
              <p:cNvSpPr txBox="1"/>
              <p:nvPr/>
            </p:nvSpPr>
            <p:spPr>
              <a:xfrm>
                <a:off x="3496021" y="338920"/>
                <a:ext cx="1818640" cy="337185"/>
              </a:xfrm>
              <a:prstGeom prst="rect">
                <a:avLst/>
              </a:prstGeom>
              <a:noFill/>
            </p:spPr>
            <p:txBody>
              <a:bodyPr wrap="none" rtlCol="0">
                <a:spAutoFit/>
              </a:bodyPr>
              <a:lstStyle/>
              <a:p>
                <a:r>
                  <a:rPr lang="zh-CN" altLang="en-US" sz="1600" b="1" dirty="0">
                    <a:solidFill>
                      <a:srgbClr val="A6A6A6"/>
                    </a:solidFill>
                    <a:latin typeface="+mn-ea"/>
                    <a:cs typeface="+mn-ea"/>
                  </a:rPr>
                  <a:t>可视密钥分享分案</a:t>
                </a:r>
              </a:p>
            </p:txBody>
          </p:sp>
          <p:cxnSp>
            <p:nvCxnSpPr>
              <p:cNvPr id="63" name="直接连接符 62"/>
              <p:cNvCxnSpPr/>
              <p:nvPr/>
            </p:nvCxnSpPr>
            <p:spPr>
              <a:xfrm>
                <a:off x="6836389" y="33893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425580" y="36560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pic>
        <p:nvPicPr>
          <p:cNvPr id="15" name="图片 14"/>
          <p:cNvPicPr>
            <a:picLocks noChangeAspect="1"/>
          </p:cNvPicPr>
          <p:nvPr/>
        </p:nvPicPr>
        <p:blipFill>
          <a:blip r:embed="rId23"/>
          <a:stretch>
            <a:fillRect/>
          </a:stretch>
        </p:blipFill>
        <p:spPr>
          <a:xfrm>
            <a:off x="198755" y="1533525"/>
            <a:ext cx="4965700" cy="1797050"/>
          </a:xfrm>
          <a:prstGeom prst="rect">
            <a:avLst/>
          </a:prstGeom>
        </p:spPr>
      </p:pic>
      <p:pic>
        <p:nvPicPr>
          <p:cNvPr id="16" name="图片 15"/>
          <p:cNvPicPr>
            <a:picLocks noChangeAspect="1"/>
          </p:cNvPicPr>
          <p:nvPr/>
        </p:nvPicPr>
        <p:blipFill>
          <a:blip r:embed="rId24"/>
          <a:stretch>
            <a:fillRect/>
          </a:stretch>
        </p:blipFill>
        <p:spPr>
          <a:xfrm>
            <a:off x="6970395" y="1556385"/>
            <a:ext cx="5010150" cy="1758950"/>
          </a:xfrm>
          <a:prstGeom prst="rect">
            <a:avLst/>
          </a:prstGeom>
        </p:spPr>
      </p:pic>
      <p:pic>
        <p:nvPicPr>
          <p:cNvPr id="17" name="图片 16"/>
          <p:cNvPicPr>
            <a:picLocks noChangeAspect="1"/>
          </p:cNvPicPr>
          <p:nvPr/>
        </p:nvPicPr>
        <p:blipFill>
          <a:blip r:embed="rId25"/>
          <a:stretch>
            <a:fillRect/>
          </a:stretch>
        </p:blipFill>
        <p:spPr>
          <a:xfrm>
            <a:off x="772160" y="3789045"/>
            <a:ext cx="3702050" cy="2039620"/>
          </a:xfrm>
          <a:prstGeom prst="rect">
            <a:avLst/>
          </a:prstGeom>
        </p:spPr>
      </p:pic>
      <p:pic>
        <p:nvPicPr>
          <p:cNvPr id="18" name="图片 17"/>
          <p:cNvPicPr>
            <a:picLocks noChangeAspect="1"/>
          </p:cNvPicPr>
          <p:nvPr/>
        </p:nvPicPr>
        <p:blipFill>
          <a:blip r:embed="rId26"/>
          <a:stretch>
            <a:fillRect/>
          </a:stretch>
        </p:blipFill>
        <p:spPr>
          <a:xfrm>
            <a:off x="8114665" y="3620135"/>
            <a:ext cx="2446655" cy="2446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813975"/>
            <a:ext cx="3828219" cy="429895"/>
            <a:chOff x="707718" y="813975"/>
            <a:chExt cx="3828219"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558" y="813975"/>
              <a:ext cx="3694379"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彩色图像叠像术实验原理</a:t>
              </a:r>
            </a:p>
          </p:txBody>
        </p:sp>
      </p:grpSp>
      <p:grpSp>
        <p:nvGrpSpPr>
          <p:cNvPr id="25" name="组合 24"/>
          <p:cNvGrpSpPr/>
          <p:nvPr/>
        </p:nvGrpSpPr>
        <p:grpSpPr>
          <a:xfrm>
            <a:off x="1111250" y="2113981"/>
            <a:ext cx="9939656" cy="2609215"/>
            <a:chOff x="688417" y="795636"/>
            <a:chExt cx="10809741" cy="3257098"/>
          </a:xfrm>
        </p:grpSpPr>
        <p:grpSp>
          <p:nvGrpSpPr>
            <p:cNvPr id="26" name="组合 25"/>
            <p:cNvGrpSpPr/>
            <p:nvPr/>
          </p:nvGrpSpPr>
          <p:grpSpPr>
            <a:xfrm>
              <a:off x="688417" y="795636"/>
              <a:ext cx="10809741" cy="3257098"/>
              <a:chOff x="688417" y="959096"/>
              <a:chExt cx="10809741" cy="3257098"/>
            </a:xfrm>
          </p:grpSpPr>
          <p:sp>
            <p:nvSpPr>
              <p:cNvPr id="32" name="矩形 31"/>
              <p:cNvSpPr/>
              <p:nvPr/>
            </p:nvSpPr>
            <p:spPr>
              <a:xfrm>
                <a:off x="695323" y="959096"/>
                <a:ext cx="10802835" cy="3257098"/>
              </a:xfrm>
              <a:prstGeom prst="rect">
                <a:avLst/>
              </a:prstGeom>
              <a:gradFill flip="none" rotWithShape="1">
                <a:gsLst>
                  <a:gs pos="69000">
                    <a:srgbClr val="FFFFFF">
                      <a:alpha val="80000"/>
                    </a:srgbClr>
                  </a:gs>
                  <a:gs pos="43000">
                    <a:schemeClr val="bg1"/>
                  </a:gs>
                  <a:gs pos="100000">
                    <a:schemeClr val="bg1">
                      <a:alpha val="0"/>
                    </a:schemeClr>
                  </a:gs>
                </a:gsLst>
                <a:lin ang="0" scaled="1"/>
                <a:tileRect/>
              </a:gra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Heavy"/>
                  <a:ea typeface="思源宋体 CN Heavy"/>
                  <a:cs typeface="+mn-cs"/>
                </a:endParaRPr>
              </a:p>
            </p:txBody>
          </p:sp>
          <p:cxnSp>
            <p:nvCxnSpPr>
              <p:cNvPr id="33" name="直接连接符 32"/>
              <p:cNvCxnSpPr/>
              <p:nvPr/>
            </p:nvCxnSpPr>
            <p:spPr>
              <a:xfrm>
                <a:off x="688417" y="1052632"/>
                <a:ext cx="0" cy="3114417"/>
              </a:xfrm>
              <a:prstGeom prst="line">
                <a:avLst/>
              </a:prstGeom>
              <a:ln w="76200" cap="rnd">
                <a:gradFill>
                  <a:gsLst>
                    <a:gs pos="0">
                      <a:srgbClr val="122E66"/>
                    </a:gs>
                    <a:gs pos="100000">
                      <a:schemeClr val="accent1">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899092" y="1929808"/>
              <a:ext cx="4980459" cy="461107"/>
            </a:xfrm>
            <a:prstGeom prst="rect">
              <a:avLst/>
            </a:prstGeom>
            <a:noFill/>
          </p:spPr>
          <p:txBody>
            <a:bodyPr wrap="square">
              <a:spAutoFit/>
            </a:bodyPr>
            <a:lstStyle/>
            <a:p>
              <a:pPr algn="just">
                <a:buClr>
                  <a:srgbClr val="0E419C"/>
                </a:buClr>
              </a:pPr>
              <a:endParaRPr kumimoji="0" lang="en-US" altLang="zh-CN" sz="1800" b="0" i="0" u="none" strike="noStrike" kern="1200" cap="none" spc="0" normalizeH="0" baseline="0" noProof="1">
                <a:ln>
                  <a:noFill/>
                </a:ln>
                <a:solidFill>
                  <a:schemeClr val="bg1">
                    <a:lumMod val="75000"/>
                  </a:schemeClr>
                </a:solidFill>
                <a:effectLst/>
                <a:uLnTx/>
                <a:uFillTx/>
                <a:latin typeface="Arial" panose="020B0604020202020204" pitchFamily="34" charset="0"/>
                <a:ea typeface="Open Sans Light" panose="020B0306030504020204" pitchFamily="34" charset="0"/>
                <a:cs typeface="Arial" panose="020B0604020202020204" pitchFamily="34" charset="0"/>
                <a:sym typeface="Segoe UI Symbol" panose="020B0502040204020203" pitchFamily="34" charset="0"/>
              </a:endParaRPr>
            </a:p>
          </p:txBody>
        </p:sp>
        <p:pic>
          <p:nvPicPr>
            <p:cNvPr id="31" name="图形 3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89" y="798408"/>
              <a:ext cx="386777" cy="386777"/>
            </a:xfrm>
            <a:prstGeom prst="rect">
              <a:avLst/>
            </a:prstGeom>
          </p:spPr>
        </p:pic>
      </p:grpSp>
      <p:sp>
        <p:nvSpPr>
          <p:cNvPr id="43" name="文本框 42"/>
          <p:cNvSpPr txBox="1"/>
          <p:nvPr/>
        </p:nvSpPr>
        <p:spPr>
          <a:xfrm>
            <a:off x="1600835" y="2376805"/>
            <a:ext cx="9220835" cy="2306955"/>
          </a:xfrm>
          <a:prstGeom prst="rect">
            <a:avLst/>
          </a:prstGeom>
          <a:noFill/>
        </p:spPr>
        <p:txBody>
          <a:bodyPr wrap="square" rtlCol="0">
            <a:noAutofit/>
          </a:bodyPr>
          <a:lstStyle/>
          <a:p>
            <a:pPr algn="l">
              <a:lnSpc>
                <a:spcPct val="150000"/>
              </a:lnSpc>
              <a:buClr>
                <a:srgbClr val="122E66"/>
              </a:buClr>
            </a:pPr>
            <a:r>
              <a:rPr lang="en-US" altLang="zh-CN" sz="2000" dirty="0">
                <a:solidFill>
                  <a:schemeClr val="tx1"/>
                </a:solidFill>
                <a:latin typeface="思源黑体 CN Bold"/>
                <a:ea typeface="思源宋体 CN" panose="02020400000000000000" pitchFamily="18" charset="-122"/>
                <a:cs typeface="+mn-ea"/>
                <a:sym typeface="+mn-lt"/>
              </a:rPr>
              <a:t>彩色图像叠像术的实现就需要再找到两张彩色图片。</a:t>
            </a:r>
          </a:p>
          <a:p>
            <a:pPr algn="l">
              <a:lnSpc>
                <a:spcPct val="150000"/>
              </a:lnSpc>
              <a:buClr>
                <a:srgbClr val="122E66"/>
              </a:buClr>
            </a:pPr>
            <a:r>
              <a:rPr lang="en-US" altLang="zh-CN" sz="2000" dirty="0">
                <a:solidFill>
                  <a:schemeClr val="tx1"/>
                </a:solidFill>
                <a:latin typeface="思源黑体 CN Bold"/>
                <a:ea typeface="思源宋体 CN" panose="02020400000000000000" pitchFamily="18" charset="-122"/>
                <a:cs typeface="+mn-ea"/>
                <a:sym typeface="+mn-lt"/>
              </a:rPr>
              <a:t>对三张彩色图像进行半色调处理，方法可参考影色图像可视密码技术的方法。</a:t>
            </a:r>
          </a:p>
          <a:p>
            <a:pPr algn="l">
              <a:lnSpc>
                <a:spcPct val="150000"/>
              </a:lnSpc>
              <a:buClr>
                <a:srgbClr val="122E66"/>
              </a:buClr>
            </a:pPr>
            <a:r>
              <a:rPr lang="en-US" altLang="zh-CN" sz="2000" dirty="0">
                <a:solidFill>
                  <a:schemeClr val="tx1"/>
                </a:solidFill>
                <a:latin typeface="思源黑体 CN Bold"/>
                <a:ea typeface="思源宋体 CN" panose="02020400000000000000" pitchFamily="18" charset="-122"/>
                <a:cs typeface="+mn-ea"/>
                <a:sym typeface="+mn-lt"/>
              </a:rPr>
              <a:t>对于半色调处理过的图片，仍然把红、绿、蓝三个分量分开考虑，把每一个分量看成一张图片，再按照灰度图叠相术技术进行处理。</a:t>
            </a:r>
          </a:p>
        </p:txBody>
      </p:sp>
      <p:grpSp>
        <p:nvGrpSpPr>
          <p:cNvPr id="6" name="组合 5"/>
          <p:cNvGrpSpPr/>
          <p:nvPr/>
        </p:nvGrpSpPr>
        <p:grpSpPr>
          <a:xfrm>
            <a:off x="274736" y="6483816"/>
            <a:ext cx="4582167" cy="367807"/>
            <a:chOff x="274736" y="6483816"/>
            <a:chExt cx="4582167" cy="367807"/>
          </a:xfrm>
        </p:grpSpPr>
        <p:sp>
          <p:nvSpPr>
            <p:cNvPr id="8" name="箭头: 五边形 2"/>
            <p:cNvSpPr/>
            <p:nvPr/>
          </p:nvSpPr>
          <p:spPr>
            <a:xfrm>
              <a:off x="3690896" y="648381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0" name="组合 9"/>
            <p:cNvGrpSpPr/>
            <p:nvPr/>
          </p:nvGrpSpPr>
          <p:grpSpPr>
            <a:xfrm>
              <a:off x="274736" y="6484193"/>
              <a:ext cx="4338159" cy="346075"/>
              <a:chOff x="3496021" y="330030"/>
              <a:chExt cx="4338159" cy="346075"/>
            </a:xfrm>
          </p:grpSpPr>
          <p:sp>
            <p:nvSpPr>
              <p:cNvPr id="11" name="文本框 10"/>
              <p:cNvSpPr txBox="1"/>
              <p:nvPr/>
            </p:nvSpPr>
            <p:spPr>
              <a:xfrm>
                <a:off x="7037890" y="330030"/>
                <a:ext cx="796290" cy="337185"/>
              </a:xfrm>
              <a:prstGeom prst="rect">
                <a:avLst/>
              </a:prstGeom>
              <a:noFill/>
            </p:spPr>
            <p:txBody>
              <a:bodyPr wrap="none" rtlCol="0">
                <a:spAutoFit/>
              </a:bodyPr>
              <a:lstStyle/>
              <a:p>
                <a:r>
                  <a:rPr lang="zh-CN" altLang="en-US" sz="1600" b="1" dirty="0">
                    <a:solidFill>
                      <a:schemeClr val="bg1"/>
                    </a:solidFill>
                    <a:latin typeface="+mn-ea"/>
                    <a:cs typeface="+mn-ea"/>
                  </a:rPr>
                  <a:t>叠像术</a:t>
                </a:r>
              </a:p>
            </p:txBody>
          </p:sp>
          <p:sp>
            <p:nvSpPr>
              <p:cNvPr id="12" name="文本框 11"/>
              <p:cNvSpPr txBox="1"/>
              <p:nvPr/>
            </p:nvSpPr>
            <p:spPr>
              <a:xfrm>
                <a:off x="5425464" y="338920"/>
                <a:ext cx="141097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t</a:t>
                </a:r>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n</a:t>
                </a:r>
                <a:r>
                  <a:rPr lang="zh-CN" altLang="en-US" sz="1600" b="1" dirty="0">
                    <a:solidFill>
                      <a:schemeClr val="bg1">
                        <a:lumMod val="65000"/>
                      </a:schemeClr>
                    </a:solidFill>
                    <a:latin typeface="+mn-ea"/>
                    <a:cs typeface="+mn-ea"/>
                  </a:rPr>
                  <a:t>门限）</a:t>
                </a:r>
              </a:p>
            </p:txBody>
          </p:sp>
          <p:sp>
            <p:nvSpPr>
              <p:cNvPr id="13" name="文本框 12"/>
              <p:cNvSpPr txBox="1"/>
              <p:nvPr/>
            </p:nvSpPr>
            <p:spPr>
              <a:xfrm>
                <a:off x="3496021" y="338920"/>
                <a:ext cx="1818640" cy="337185"/>
              </a:xfrm>
              <a:prstGeom prst="rect">
                <a:avLst/>
              </a:prstGeom>
              <a:noFill/>
            </p:spPr>
            <p:txBody>
              <a:bodyPr wrap="none" rtlCol="0">
                <a:spAutoFit/>
              </a:bodyPr>
              <a:lstStyle/>
              <a:p>
                <a:r>
                  <a:rPr lang="zh-CN" altLang="en-US" sz="1600" b="1" dirty="0">
                    <a:solidFill>
                      <a:srgbClr val="A6A6A6"/>
                    </a:solidFill>
                    <a:latin typeface="+mn-ea"/>
                    <a:cs typeface="+mn-ea"/>
                  </a:rPr>
                  <a:t>可视密钥分享分案</a:t>
                </a:r>
              </a:p>
            </p:txBody>
          </p:sp>
          <p:cxnSp>
            <p:nvCxnSpPr>
              <p:cNvPr id="14" name="直接连接符 13"/>
              <p:cNvCxnSpPr/>
              <p:nvPr/>
            </p:nvCxnSpPr>
            <p:spPr>
              <a:xfrm>
                <a:off x="6836389" y="33893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425580" y="36560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955" y="323850"/>
            <a:ext cx="11609070" cy="644144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663501"/>
            <a:ext cx="7324090" cy="429895"/>
            <a:chOff x="707718" y="813975"/>
            <a:chExt cx="7324090"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703" y="813975"/>
              <a:ext cx="7190105"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彩色图像叠像术</a:t>
              </a:r>
              <a:r>
                <a:rPr kumimoji="0" lang="en-US" altLang="zh-CN" sz="2200" b="0" i="0" u="none" strike="noStrike" kern="1200" cap="none" spc="0" normalizeH="0" baseline="0" noProof="0" dirty="0">
                  <a:ln>
                    <a:noFill/>
                  </a:ln>
                  <a:solidFill>
                    <a:srgbClr val="00156C"/>
                  </a:solidFill>
                  <a:effectLst/>
                  <a:uLnTx/>
                  <a:uFillTx/>
                  <a:latin typeface="+mn-ea"/>
                  <a:cs typeface="+mn-ea"/>
                </a:rPr>
                <a:t>-MATLAB</a:t>
              </a:r>
              <a:r>
                <a:rPr kumimoji="0" lang="zh-CN" altLang="en-US" sz="2200" b="0" i="0" u="none" strike="noStrike" kern="1200" cap="none" spc="0" normalizeH="0" baseline="0" noProof="0" dirty="0">
                  <a:ln>
                    <a:noFill/>
                  </a:ln>
                  <a:solidFill>
                    <a:srgbClr val="00156C"/>
                  </a:solidFill>
                  <a:effectLst/>
                  <a:uLnTx/>
                  <a:uFillTx/>
                  <a:latin typeface="+mn-ea"/>
                  <a:cs typeface="+mn-ea"/>
                </a:rPr>
                <a:t>核心代码（仅截取特有代码部分）</a:t>
              </a:r>
            </a:p>
          </p:txBody>
        </p:sp>
      </p:grpSp>
      <p:pic>
        <p:nvPicPr>
          <p:cNvPr id="10" name="图片 9"/>
          <p:cNvPicPr>
            <a:picLocks noChangeAspect="1"/>
          </p:cNvPicPr>
          <p:nvPr>
            <p:custDataLst>
              <p:tags r:id="rId1"/>
            </p:custDataLst>
          </p:nvPr>
        </p:nvPicPr>
        <p:blipFill>
          <a:blip r:embed="rId4"/>
          <a:stretch>
            <a:fillRect/>
          </a:stretch>
        </p:blipFill>
        <p:spPr>
          <a:xfrm>
            <a:off x="-36003230" y="-17266285"/>
            <a:ext cx="17373600" cy="11868150"/>
          </a:xfrm>
          <a:prstGeom prst="rect">
            <a:avLst/>
          </a:prstGeom>
        </p:spPr>
      </p:pic>
      <p:pic>
        <p:nvPicPr>
          <p:cNvPr id="6" name="图片 5"/>
          <p:cNvPicPr>
            <a:picLocks noChangeAspect="1"/>
          </p:cNvPicPr>
          <p:nvPr/>
        </p:nvPicPr>
        <p:blipFill>
          <a:blip r:embed="rId5"/>
          <a:stretch>
            <a:fillRect/>
          </a:stretch>
        </p:blipFill>
        <p:spPr>
          <a:xfrm>
            <a:off x="359410" y="1061085"/>
            <a:ext cx="6285230" cy="5700395"/>
          </a:xfrm>
          <a:prstGeom prst="rect">
            <a:avLst/>
          </a:prstGeom>
        </p:spPr>
      </p:pic>
      <p:pic>
        <p:nvPicPr>
          <p:cNvPr id="8" name="图片 7"/>
          <p:cNvPicPr>
            <a:picLocks noChangeAspect="1"/>
          </p:cNvPicPr>
          <p:nvPr/>
        </p:nvPicPr>
        <p:blipFill>
          <a:blip r:embed="rId6"/>
          <a:stretch>
            <a:fillRect/>
          </a:stretch>
        </p:blipFill>
        <p:spPr>
          <a:xfrm>
            <a:off x="6216015" y="1136650"/>
            <a:ext cx="5449570" cy="56172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813975"/>
            <a:ext cx="3828219" cy="429895"/>
            <a:chOff x="707718" y="813975"/>
            <a:chExt cx="3828219"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558" y="813975"/>
              <a:ext cx="3694379"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实验结果</a:t>
              </a:r>
            </a:p>
          </p:txBody>
        </p:sp>
      </p:grpSp>
      <p:grpSp>
        <p:nvGrpSpPr>
          <p:cNvPr id="25" name="组合 24"/>
          <p:cNvGrpSpPr/>
          <p:nvPr>
            <p:custDataLst>
              <p:tags r:id="rId2"/>
            </p:custDataLst>
          </p:nvPr>
        </p:nvGrpSpPr>
        <p:grpSpPr>
          <a:xfrm>
            <a:off x="7853589" y="1556082"/>
            <a:ext cx="3644900" cy="1828799"/>
            <a:chOff x="7843964" y="1244601"/>
            <a:chExt cx="3644900" cy="1828799"/>
          </a:xfrm>
        </p:grpSpPr>
        <p:sp>
          <p:nvSpPr>
            <p:cNvPr id="26" name="矩形: 圆角 25"/>
            <p:cNvSpPr/>
            <p:nvPr>
              <p:custDataLst>
                <p:tags r:id="rId18"/>
              </p:custDataLst>
            </p:nvPr>
          </p:nvSpPr>
          <p:spPr>
            <a:xfrm>
              <a:off x="7843964" y="1244601"/>
              <a:ext cx="3644900" cy="1828799"/>
            </a:xfrm>
            <a:prstGeom prst="roundRect">
              <a:avLst>
                <a:gd name="adj" fmla="val 6448"/>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custDataLst>
                <p:tags r:id="rId19"/>
              </p:custDataLst>
            </p:nvPr>
          </p:nvSpPr>
          <p:spPr>
            <a:xfrm>
              <a:off x="8254062" y="1409701"/>
              <a:ext cx="1437752" cy="464871"/>
            </a:xfrm>
            <a:prstGeom prst="rect">
              <a:avLst/>
            </a:prstGeom>
            <a:noFill/>
          </p:spPr>
          <p:txBody>
            <a:bodyPr wrap="square" rtlCol="0">
              <a:spAutoFit/>
            </a:bodyPr>
            <a:lstStyle/>
            <a:p>
              <a:pPr algn="l">
                <a:lnSpc>
                  <a:spcPct val="150000"/>
                </a:lnSpc>
              </a:pPr>
              <a:r>
                <a:rPr lang="zh-CN" altLang="en-US" spc="300" dirty="0">
                  <a:solidFill>
                    <a:srgbClr val="122E66"/>
                  </a:solidFill>
                  <a:latin typeface="思源黑体 CN Bold"/>
                  <a:ea typeface="思源宋体 CN" panose="02020400000000000000" pitchFamily="18" charset="-122"/>
                  <a:cs typeface="+mn-ea"/>
                  <a:sym typeface="+mn-lt"/>
                </a:rPr>
                <a:t>标题</a:t>
              </a:r>
              <a:endParaRPr lang="zh-CN" altLang="en-US" sz="1800" spc="300" dirty="0">
                <a:solidFill>
                  <a:srgbClr val="122E66"/>
                </a:solidFill>
                <a:latin typeface="思源黑体 CN Bold"/>
                <a:ea typeface="思源宋体 CN" panose="02020400000000000000" pitchFamily="18" charset="-122"/>
                <a:cs typeface="+mn-ea"/>
                <a:sym typeface="+mn-lt"/>
              </a:endParaRPr>
            </a:p>
          </p:txBody>
        </p:sp>
        <p:sp>
          <p:nvSpPr>
            <p:cNvPr id="28" name="文本框 27"/>
            <p:cNvSpPr txBox="1"/>
            <p:nvPr>
              <p:custDataLst>
                <p:tags r:id="rId20"/>
              </p:custDataLst>
            </p:nvPr>
          </p:nvSpPr>
          <p:spPr>
            <a:xfrm>
              <a:off x="8228662" y="1894028"/>
              <a:ext cx="2921938" cy="791692"/>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cxnSp>
          <p:nvCxnSpPr>
            <p:cNvPr id="31" name="直接连接符 30"/>
            <p:cNvCxnSpPr/>
            <p:nvPr>
              <p:custDataLst>
                <p:tags r:id="rId21"/>
              </p:custDataLst>
            </p:nvPr>
          </p:nvCxnSpPr>
          <p:spPr>
            <a:xfrm>
              <a:off x="8228662" y="1549400"/>
              <a:ext cx="0" cy="287072"/>
            </a:xfrm>
            <a:prstGeom prst="line">
              <a:avLst/>
            </a:prstGeom>
            <a:ln w="50800">
              <a:solidFill>
                <a:srgbClr val="122E66"/>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custDataLst>
              <p:tags r:id="rId3"/>
            </p:custDataLst>
          </p:nvPr>
        </p:nvGrpSpPr>
        <p:grpSpPr>
          <a:xfrm>
            <a:off x="628650" y="1556082"/>
            <a:ext cx="3644900" cy="1828799"/>
            <a:chOff x="7843964" y="1244601"/>
            <a:chExt cx="3644900" cy="1828799"/>
          </a:xfrm>
        </p:grpSpPr>
        <p:sp>
          <p:nvSpPr>
            <p:cNvPr id="38" name="矩形: 圆角 37"/>
            <p:cNvSpPr/>
            <p:nvPr>
              <p:custDataLst>
                <p:tags r:id="rId14"/>
              </p:custDataLst>
            </p:nvPr>
          </p:nvSpPr>
          <p:spPr>
            <a:xfrm>
              <a:off x="7843964" y="1244601"/>
              <a:ext cx="3644900" cy="1828799"/>
            </a:xfrm>
            <a:prstGeom prst="roundRect">
              <a:avLst>
                <a:gd name="adj" fmla="val 6448"/>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custDataLst>
                <p:tags r:id="rId15"/>
              </p:custDataLst>
            </p:nvPr>
          </p:nvSpPr>
          <p:spPr>
            <a:xfrm>
              <a:off x="8254062" y="1409701"/>
              <a:ext cx="1437752" cy="464871"/>
            </a:xfrm>
            <a:prstGeom prst="rect">
              <a:avLst/>
            </a:prstGeom>
            <a:noFill/>
          </p:spPr>
          <p:txBody>
            <a:bodyPr wrap="square" rtlCol="0">
              <a:spAutoFit/>
            </a:bodyPr>
            <a:lstStyle/>
            <a:p>
              <a:pPr algn="l">
                <a:lnSpc>
                  <a:spcPct val="150000"/>
                </a:lnSpc>
              </a:pPr>
              <a:r>
                <a:rPr lang="zh-CN" altLang="en-US" spc="300" dirty="0">
                  <a:solidFill>
                    <a:srgbClr val="122E66"/>
                  </a:solidFill>
                  <a:latin typeface="思源黑体 CN Bold"/>
                  <a:ea typeface="思源宋体 CN" panose="02020400000000000000" pitchFamily="18" charset="-122"/>
                  <a:cs typeface="+mn-ea"/>
                  <a:sym typeface="+mn-lt"/>
                </a:rPr>
                <a:t>标题</a:t>
              </a:r>
              <a:endParaRPr lang="zh-CN" altLang="en-US" sz="1800" spc="300" dirty="0">
                <a:solidFill>
                  <a:srgbClr val="122E66"/>
                </a:solidFill>
                <a:latin typeface="思源黑体 CN Bold"/>
                <a:ea typeface="思源宋体 CN" panose="02020400000000000000" pitchFamily="18" charset="-122"/>
                <a:cs typeface="+mn-ea"/>
                <a:sym typeface="+mn-lt"/>
              </a:endParaRPr>
            </a:p>
          </p:txBody>
        </p:sp>
        <p:sp>
          <p:nvSpPr>
            <p:cNvPr id="40" name="文本框 39"/>
            <p:cNvSpPr txBox="1"/>
            <p:nvPr>
              <p:custDataLst>
                <p:tags r:id="rId16"/>
              </p:custDataLst>
            </p:nvPr>
          </p:nvSpPr>
          <p:spPr>
            <a:xfrm>
              <a:off x="8228662" y="1894028"/>
              <a:ext cx="2921938" cy="791692"/>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cxnSp>
          <p:nvCxnSpPr>
            <p:cNvPr id="41" name="直接连接符 40"/>
            <p:cNvCxnSpPr/>
            <p:nvPr>
              <p:custDataLst>
                <p:tags r:id="rId17"/>
              </p:custDataLst>
            </p:nvPr>
          </p:nvCxnSpPr>
          <p:spPr>
            <a:xfrm>
              <a:off x="8228662" y="1549400"/>
              <a:ext cx="0" cy="287072"/>
            </a:xfrm>
            <a:prstGeom prst="line">
              <a:avLst/>
            </a:prstGeom>
            <a:ln w="50800">
              <a:solidFill>
                <a:srgbClr val="122E66"/>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custDataLst>
              <p:tags r:id="rId4"/>
            </p:custDataLst>
          </p:nvPr>
        </p:nvGrpSpPr>
        <p:grpSpPr>
          <a:xfrm>
            <a:off x="652336" y="4042716"/>
            <a:ext cx="3644900" cy="1828799"/>
            <a:chOff x="7843964" y="1244601"/>
            <a:chExt cx="3644900" cy="1828799"/>
          </a:xfrm>
        </p:grpSpPr>
        <p:sp>
          <p:nvSpPr>
            <p:cNvPr id="43" name="矩形: 圆角 42"/>
            <p:cNvSpPr/>
            <p:nvPr>
              <p:custDataLst>
                <p:tags r:id="rId10"/>
              </p:custDataLst>
            </p:nvPr>
          </p:nvSpPr>
          <p:spPr>
            <a:xfrm>
              <a:off x="7843964" y="1244601"/>
              <a:ext cx="3644900" cy="1828799"/>
            </a:xfrm>
            <a:prstGeom prst="roundRect">
              <a:avLst>
                <a:gd name="adj" fmla="val 6448"/>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custDataLst>
                <p:tags r:id="rId11"/>
              </p:custDataLst>
            </p:nvPr>
          </p:nvSpPr>
          <p:spPr>
            <a:xfrm>
              <a:off x="8254062" y="1409701"/>
              <a:ext cx="1437752" cy="464871"/>
            </a:xfrm>
            <a:prstGeom prst="rect">
              <a:avLst/>
            </a:prstGeom>
            <a:noFill/>
          </p:spPr>
          <p:txBody>
            <a:bodyPr wrap="square" rtlCol="0">
              <a:spAutoFit/>
            </a:bodyPr>
            <a:lstStyle/>
            <a:p>
              <a:pPr algn="l">
                <a:lnSpc>
                  <a:spcPct val="150000"/>
                </a:lnSpc>
              </a:pPr>
              <a:r>
                <a:rPr lang="zh-CN" altLang="en-US" spc="300" dirty="0">
                  <a:solidFill>
                    <a:srgbClr val="122E66"/>
                  </a:solidFill>
                  <a:latin typeface="思源黑体 CN Bold"/>
                  <a:ea typeface="思源宋体 CN" panose="02020400000000000000" pitchFamily="18" charset="-122"/>
                  <a:cs typeface="+mn-ea"/>
                  <a:sym typeface="+mn-lt"/>
                </a:rPr>
                <a:t>标题</a:t>
              </a:r>
              <a:endParaRPr lang="zh-CN" altLang="en-US" sz="1800" spc="300" dirty="0">
                <a:solidFill>
                  <a:srgbClr val="122E66"/>
                </a:solidFill>
                <a:latin typeface="思源黑体 CN Bold"/>
                <a:ea typeface="思源宋体 CN" panose="02020400000000000000" pitchFamily="18" charset="-122"/>
                <a:cs typeface="+mn-ea"/>
                <a:sym typeface="+mn-lt"/>
              </a:endParaRPr>
            </a:p>
          </p:txBody>
        </p:sp>
        <p:sp>
          <p:nvSpPr>
            <p:cNvPr id="45" name="文本框 44"/>
            <p:cNvSpPr txBox="1"/>
            <p:nvPr>
              <p:custDataLst>
                <p:tags r:id="rId12"/>
              </p:custDataLst>
            </p:nvPr>
          </p:nvSpPr>
          <p:spPr>
            <a:xfrm>
              <a:off x="8228662" y="1894028"/>
              <a:ext cx="2921938" cy="791692"/>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cxnSp>
          <p:nvCxnSpPr>
            <p:cNvPr id="46" name="直接连接符 45"/>
            <p:cNvCxnSpPr/>
            <p:nvPr>
              <p:custDataLst>
                <p:tags r:id="rId13"/>
              </p:custDataLst>
            </p:nvPr>
          </p:nvCxnSpPr>
          <p:spPr>
            <a:xfrm>
              <a:off x="8228662" y="1549400"/>
              <a:ext cx="0" cy="287072"/>
            </a:xfrm>
            <a:prstGeom prst="line">
              <a:avLst/>
            </a:prstGeom>
            <a:ln w="50800">
              <a:solidFill>
                <a:srgbClr val="122E66"/>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custDataLst>
              <p:tags r:id="rId5"/>
            </p:custDataLst>
          </p:nvPr>
        </p:nvGrpSpPr>
        <p:grpSpPr>
          <a:xfrm>
            <a:off x="5151755" y="2701925"/>
            <a:ext cx="1835785" cy="1752600"/>
            <a:chOff x="4013200" y="927100"/>
            <a:chExt cx="2667000" cy="2641600"/>
          </a:xfrm>
        </p:grpSpPr>
        <p:sp>
          <p:nvSpPr>
            <p:cNvPr id="53" name="泪滴形 52"/>
            <p:cNvSpPr/>
            <p:nvPr>
              <p:custDataLst>
                <p:tags r:id="rId6"/>
              </p:custDataLst>
            </p:nvPr>
          </p:nvSpPr>
          <p:spPr>
            <a:xfrm>
              <a:off x="4038600" y="23114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泪滴形 53"/>
            <p:cNvSpPr/>
            <p:nvPr>
              <p:custDataLst>
                <p:tags r:id="rId7"/>
              </p:custDataLst>
            </p:nvPr>
          </p:nvSpPr>
          <p:spPr>
            <a:xfrm rot="16200000" flipH="1">
              <a:off x="5422900" y="9271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泪滴形 54"/>
            <p:cNvSpPr/>
            <p:nvPr>
              <p:custDataLst>
                <p:tags r:id="rId8"/>
              </p:custDataLst>
            </p:nvPr>
          </p:nvSpPr>
          <p:spPr>
            <a:xfrm rot="5400000">
              <a:off x="4013200" y="9271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泪滴形 55"/>
            <p:cNvSpPr/>
            <p:nvPr>
              <p:custDataLst>
                <p:tags r:id="rId9"/>
              </p:custDataLst>
            </p:nvPr>
          </p:nvSpPr>
          <p:spPr>
            <a:xfrm rot="16200000">
              <a:off x="5422900" y="23114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5151755" y="2919730"/>
            <a:ext cx="970915" cy="465455"/>
          </a:xfrm>
          <a:prstGeom prst="rect">
            <a:avLst/>
          </a:prstGeom>
          <a:noFill/>
        </p:spPr>
        <p:txBody>
          <a:bodyPr wrap="square" rtlCol="0">
            <a:noAutofit/>
          </a:bodyPr>
          <a:lstStyle/>
          <a:p>
            <a:r>
              <a:rPr lang="en-US" altLang="zh-CN" sz="2000">
                <a:solidFill>
                  <a:schemeClr val="bg1"/>
                </a:solidFill>
              </a:rPr>
              <a:t> </a:t>
            </a:r>
            <a:r>
              <a:rPr lang="zh-CN" altLang="en-US" sz="2000">
                <a:solidFill>
                  <a:schemeClr val="bg1"/>
                </a:solidFill>
              </a:rPr>
              <a:t>原图</a:t>
            </a:r>
          </a:p>
        </p:txBody>
      </p:sp>
      <p:sp>
        <p:nvSpPr>
          <p:cNvPr id="6" name="文本框 5"/>
          <p:cNvSpPr txBox="1"/>
          <p:nvPr/>
        </p:nvSpPr>
        <p:spPr>
          <a:xfrm>
            <a:off x="6080125" y="2919730"/>
            <a:ext cx="991870" cy="465455"/>
          </a:xfrm>
          <a:prstGeom prst="rect">
            <a:avLst/>
          </a:prstGeom>
          <a:noFill/>
        </p:spPr>
        <p:txBody>
          <a:bodyPr wrap="square" rtlCol="0">
            <a:noAutofit/>
          </a:bodyPr>
          <a:lstStyle/>
          <a:p>
            <a:r>
              <a:rPr lang="zh-CN" altLang="en-US" sz="2000">
                <a:solidFill>
                  <a:schemeClr val="bg1"/>
                </a:solidFill>
              </a:rPr>
              <a:t>半色调</a:t>
            </a:r>
          </a:p>
        </p:txBody>
      </p:sp>
      <p:sp>
        <p:nvSpPr>
          <p:cNvPr id="10" name="文本框 9"/>
          <p:cNvSpPr txBox="1"/>
          <p:nvPr/>
        </p:nvSpPr>
        <p:spPr>
          <a:xfrm>
            <a:off x="5252085" y="3881755"/>
            <a:ext cx="782320" cy="465455"/>
          </a:xfrm>
          <a:prstGeom prst="rect">
            <a:avLst/>
          </a:prstGeom>
          <a:noFill/>
        </p:spPr>
        <p:txBody>
          <a:bodyPr wrap="square" rtlCol="0">
            <a:noAutofit/>
          </a:bodyPr>
          <a:lstStyle/>
          <a:p>
            <a:r>
              <a:rPr lang="zh-CN" altLang="en-US" sz="2000">
                <a:solidFill>
                  <a:schemeClr val="bg1"/>
                </a:solidFill>
              </a:rPr>
              <a:t>子图</a:t>
            </a:r>
          </a:p>
        </p:txBody>
      </p:sp>
      <p:sp>
        <p:nvSpPr>
          <p:cNvPr id="11" name="文本框 10"/>
          <p:cNvSpPr txBox="1"/>
          <p:nvPr/>
        </p:nvSpPr>
        <p:spPr>
          <a:xfrm>
            <a:off x="6240145" y="3688715"/>
            <a:ext cx="831850" cy="465455"/>
          </a:xfrm>
          <a:prstGeom prst="rect">
            <a:avLst/>
          </a:prstGeom>
          <a:noFill/>
        </p:spPr>
        <p:txBody>
          <a:bodyPr wrap="square" rtlCol="0">
            <a:noAutofit/>
          </a:bodyPr>
          <a:lstStyle/>
          <a:p>
            <a:r>
              <a:rPr lang="zh-CN" altLang="en-US" sz="2000">
                <a:solidFill>
                  <a:schemeClr val="bg1"/>
                </a:solidFill>
              </a:rPr>
              <a:t>叠加复原</a:t>
            </a:r>
          </a:p>
        </p:txBody>
      </p:sp>
      <p:grpSp>
        <p:nvGrpSpPr>
          <p:cNvPr id="57" name="组合 56"/>
          <p:cNvGrpSpPr/>
          <p:nvPr/>
        </p:nvGrpSpPr>
        <p:grpSpPr>
          <a:xfrm>
            <a:off x="274736" y="6483816"/>
            <a:ext cx="4582167" cy="367807"/>
            <a:chOff x="274736" y="6483816"/>
            <a:chExt cx="4582167" cy="367807"/>
          </a:xfrm>
        </p:grpSpPr>
        <p:sp>
          <p:nvSpPr>
            <p:cNvPr id="58" name="箭头: 五边形 2"/>
            <p:cNvSpPr/>
            <p:nvPr/>
          </p:nvSpPr>
          <p:spPr>
            <a:xfrm>
              <a:off x="3690896" y="6483816"/>
              <a:ext cx="1166007"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59" name="组合 58"/>
            <p:cNvGrpSpPr/>
            <p:nvPr/>
          </p:nvGrpSpPr>
          <p:grpSpPr>
            <a:xfrm>
              <a:off x="274736" y="6484193"/>
              <a:ext cx="4338159" cy="346075"/>
              <a:chOff x="3496021" y="330030"/>
              <a:chExt cx="4338159" cy="346075"/>
            </a:xfrm>
          </p:grpSpPr>
          <p:sp>
            <p:nvSpPr>
              <p:cNvPr id="60" name="文本框 59"/>
              <p:cNvSpPr txBox="1"/>
              <p:nvPr/>
            </p:nvSpPr>
            <p:spPr>
              <a:xfrm>
                <a:off x="7037890" y="330030"/>
                <a:ext cx="796290" cy="337185"/>
              </a:xfrm>
              <a:prstGeom prst="rect">
                <a:avLst/>
              </a:prstGeom>
              <a:noFill/>
            </p:spPr>
            <p:txBody>
              <a:bodyPr wrap="none" rtlCol="0">
                <a:spAutoFit/>
              </a:bodyPr>
              <a:lstStyle/>
              <a:p>
                <a:r>
                  <a:rPr lang="zh-CN" altLang="en-US" sz="1600" b="1" dirty="0">
                    <a:solidFill>
                      <a:schemeClr val="bg1"/>
                    </a:solidFill>
                    <a:latin typeface="+mn-ea"/>
                    <a:cs typeface="+mn-ea"/>
                  </a:rPr>
                  <a:t>叠像术</a:t>
                </a:r>
              </a:p>
            </p:txBody>
          </p:sp>
          <p:sp>
            <p:nvSpPr>
              <p:cNvPr id="61" name="文本框 60"/>
              <p:cNvSpPr txBox="1"/>
              <p:nvPr/>
            </p:nvSpPr>
            <p:spPr>
              <a:xfrm>
                <a:off x="5425464" y="338920"/>
                <a:ext cx="141097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t</a:t>
                </a:r>
                <a:r>
                  <a:rPr lang="zh-CN" altLang="en-US" sz="1600" b="1" dirty="0">
                    <a:solidFill>
                      <a:schemeClr val="bg1">
                        <a:lumMod val="65000"/>
                      </a:schemeClr>
                    </a:solidFill>
                    <a:latin typeface="+mn-ea"/>
                    <a:cs typeface="+mn-ea"/>
                  </a:rPr>
                  <a:t>，</a:t>
                </a:r>
                <a:r>
                  <a:rPr lang="en-US" altLang="zh-CN" sz="1600" b="1" dirty="0">
                    <a:solidFill>
                      <a:schemeClr val="bg1">
                        <a:lumMod val="65000"/>
                      </a:schemeClr>
                    </a:solidFill>
                    <a:latin typeface="+mn-ea"/>
                    <a:cs typeface="+mn-ea"/>
                  </a:rPr>
                  <a:t>n</a:t>
                </a:r>
                <a:r>
                  <a:rPr lang="zh-CN" altLang="en-US" sz="1600" b="1" dirty="0">
                    <a:solidFill>
                      <a:schemeClr val="bg1">
                        <a:lumMod val="65000"/>
                      </a:schemeClr>
                    </a:solidFill>
                    <a:latin typeface="+mn-ea"/>
                    <a:cs typeface="+mn-ea"/>
                  </a:rPr>
                  <a:t>门限）</a:t>
                </a:r>
              </a:p>
            </p:txBody>
          </p:sp>
          <p:sp>
            <p:nvSpPr>
              <p:cNvPr id="62" name="文本框 61"/>
              <p:cNvSpPr txBox="1"/>
              <p:nvPr/>
            </p:nvSpPr>
            <p:spPr>
              <a:xfrm>
                <a:off x="3496021" y="338920"/>
                <a:ext cx="1818640" cy="337185"/>
              </a:xfrm>
              <a:prstGeom prst="rect">
                <a:avLst/>
              </a:prstGeom>
              <a:noFill/>
            </p:spPr>
            <p:txBody>
              <a:bodyPr wrap="none" rtlCol="0">
                <a:spAutoFit/>
              </a:bodyPr>
              <a:lstStyle/>
              <a:p>
                <a:r>
                  <a:rPr lang="zh-CN" altLang="en-US" sz="1600" b="1" dirty="0">
                    <a:solidFill>
                      <a:srgbClr val="A6A6A6"/>
                    </a:solidFill>
                    <a:latin typeface="+mn-ea"/>
                    <a:cs typeface="+mn-ea"/>
                  </a:rPr>
                  <a:t>可视密钥分享分案</a:t>
                </a:r>
              </a:p>
            </p:txBody>
          </p:sp>
          <p:cxnSp>
            <p:nvCxnSpPr>
              <p:cNvPr id="63" name="直接连接符 62"/>
              <p:cNvCxnSpPr/>
              <p:nvPr/>
            </p:nvCxnSpPr>
            <p:spPr>
              <a:xfrm>
                <a:off x="6836389" y="33893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425580" y="36560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pic>
        <p:nvPicPr>
          <p:cNvPr id="3" name="图片 2"/>
          <p:cNvPicPr>
            <a:picLocks noChangeAspect="1"/>
          </p:cNvPicPr>
          <p:nvPr/>
        </p:nvPicPr>
        <p:blipFill>
          <a:blip r:embed="rId23"/>
          <a:stretch>
            <a:fillRect/>
          </a:stretch>
        </p:blipFill>
        <p:spPr>
          <a:xfrm>
            <a:off x="224155" y="1640205"/>
            <a:ext cx="4902200" cy="1752600"/>
          </a:xfrm>
          <a:prstGeom prst="rect">
            <a:avLst/>
          </a:prstGeom>
        </p:spPr>
      </p:pic>
      <p:pic>
        <p:nvPicPr>
          <p:cNvPr id="8" name="图片 7"/>
          <p:cNvPicPr>
            <a:picLocks noChangeAspect="1"/>
          </p:cNvPicPr>
          <p:nvPr/>
        </p:nvPicPr>
        <p:blipFill>
          <a:blip r:embed="rId24"/>
          <a:stretch>
            <a:fillRect/>
          </a:stretch>
        </p:blipFill>
        <p:spPr>
          <a:xfrm>
            <a:off x="7000875" y="1640205"/>
            <a:ext cx="5010150" cy="1714500"/>
          </a:xfrm>
          <a:prstGeom prst="rect">
            <a:avLst/>
          </a:prstGeom>
        </p:spPr>
      </p:pic>
      <p:pic>
        <p:nvPicPr>
          <p:cNvPr id="12" name="图片 11"/>
          <p:cNvPicPr>
            <a:picLocks noChangeAspect="1"/>
          </p:cNvPicPr>
          <p:nvPr/>
        </p:nvPicPr>
        <p:blipFill>
          <a:blip r:embed="rId25"/>
          <a:stretch>
            <a:fillRect/>
          </a:stretch>
        </p:blipFill>
        <p:spPr>
          <a:xfrm>
            <a:off x="628650" y="3821430"/>
            <a:ext cx="3667760" cy="1973580"/>
          </a:xfrm>
          <a:prstGeom prst="rect">
            <a:avLst/>
          </a:prstGeom>
        </p:spPr>
      </p:pic>
      <p:pic>
        <p:nvPicPr>
          <p:cNvPr id="13" name="图片 12"/>
          <p:cNvPicPr>
            <a:picLocks noChangeAspect="1"/>
          </p:cNvPicPr>
          <p:nvPr/>
        </p:nvPicPr>
        <p:blipFill>
          <a:blip r:embed="rId26"/>
          <a:stretch>
            <a:fillRect/>
          </a:stretch>
        </p:blipFill>
        <p:spPr>
          <a:xfrm>
            <a:off x="7998460" y="3620135"/>
            <a:ext cx="2130425" cy="23279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7" name="文本框 6"/>
          <p:cNvSpPr txBox="1"/>
          <p:nvPr/>
        </p:nvSpPr>
        <p:spPr>
          <a:xfrm>
            <a:off x="1249485" y="2855406"/>
            <a:ext cx="5724644" cy="830997"/>
          </a:xfrm>
          <a:prstGeom prst="rect">
            <a:avLst/>
          </a:prstGeom>
          <a:noFill/>
        </p:spPr>
        <p:txBody>
          <a:bodyPr wrap="none" rtlCol="0">
            <a:spAutoFit/>
          </a:bodyPr>
          <a:lstStyle/>
          <a:p>
            <a:r>
              <a:rPr lang="zh-CN" altLang="en-US" sz="4800" spc="600" dirty="0">
                <a:solidFill>
                  <a:schemeClr val="bg1"/>
                </a:solidFill>
                <a:latin typeface="+mn-ea"/>
                <a:cs typeface="+mn-ea"/>
              </a:rPr>
              <a:t>毕业论文答辩模板</a:t>
            </a:r>
          </a:p>
        </p:txBody>
      </p:sp>
      <p:sp>
        <p:nvSpPr>
          <p:cNvPr id="8" name="文本框 7"/>
          <p:cNvSpPr txBox="1"/>
          <p:nvPr/>
        </p:nvSpPr>
        <p:spPr>
          <a:xfrm>
            <a:off x="1249485" y="3782884"/>
            <a:ext cx="5625258" cy="307777"/>
          </a:xfrm>
          <a:prstGeom prst="rect">
            <a:avLst/>
          </a:prstGeom>
          <a:noFill/>
        </p:spPr>
        <p:txBody>
          <a:bodyPr wrap="none" rtlCol="0">
            <a:spAutoFit/>
          </a:bodyPr>
          <a:lstStyle/>
          <a:p>
            <a:r>
              <a:rPr lang="en-US" altLang="zh-CN" sz="1400" spc="600" dirty="0">
                <a:solidFill>
                  <a:schemeClr val="bg1"/>
                </a:solidFill>
                <a:latin typeface="Arial" panose="020B0604020202020204" pitchFamily="34" charset="0"/>
                <a:cs typeface="+mn-ea"/>
              </a:rPr>
              <a:t>Graduation thesis defense template</a:t>
            </a:r>
            <a:endParaRPr lang="zh-CN" altLang="en-US" sz="1400" spc="600" dirty="0">
              <a:solidFill>
                <a:schemeClr val="bg1"/>
              </a:solidFill>
              <a:latin typeface="Arial" panose="020B0604020202020204" pitchFamily="34" charset="0"/>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51" name="组合 50"/>
          <p:cNvGrpSpPr/>
          <p:nvPr/>
        </p:nvGrpSpPr>
        <p:grpSpPr>
          <a:xfrm>
            <a:off x="2207568" y="2411204"/>
            <a:ext cx="7950894" cy="1337893"/>
            <a:chOff x="2207567" y="2599267"/>
            <a:chExt cx="7950894" cy="1337893"/>
          </a:xfrm>
        </p:grpSpPr>
        <p:sp>
          <p:nvSpPr>
            <p:cNvPr id="52" name="文本框 51"/>
            <p:cNvSpPr txBox="1"/>
            <p:nvPr/>
          </p:nvSpPr>
          <p:spPr>
            <a:xfrm>
              <a:off x="2207567" y="2599267"/>
              <a:ext cx="7950894" cy="1015663"/>
            </a:xfrm>
            <a:prstGeom prst="rect">
              <a:avLst/>
            </a:prstGeom>
            <a:noFill/>
          </p:spPr>
          <p:txBody>
            <a:bodyPr wrap="square">
              <a:spAutoFit/>
            </a:bodyPr>
            <a:lstStyle/>
            <a:p>
              <a:pPr algn="ctr"/>
              <a:r>
                <a:rPr lang="zh-CN" altLang="en-US" sz="6000" b="1" spc="600" dirty="0">
                  <a:solidFill>
                    <a:srgbClr val="122E66"/>
                  </a:solidFill>
                  <a:latin typeface="思源黑体 CN Heavy" panose="020B0A00000000000000" pitchFamily="34" charset="-122"/>
                  <a:ea typeface="思源黑体 CN Heavy" panose="020B0A00000000000000" pitchFamily="34" charset="-122"/>
                  <a:cs typeface="+mn-ea"/>
                </a:rPr>
                <a:t>恳请老师批评指正</a:t>
              </a:r>
            </a:p>
          </p:txBody>
        </p:sp>
        <p:sp>
          <p:nvSpPr>
            <p:cNvPr id="53" name="文本框 52"/>
            <p:cNvSpPr txBox="1"/>
            <p:nvPr/>
          </p:nvSpPr>
          <p:spPr>
            <a:xfrm>
              <a:off x="4157004" y="3629383"/>
              <a:ext cx="3877985" cy="307777"/>
            </a:xfrm>
            <a:prstGeom prst="rect">
              <a:avLst/>
            </a:prstGeom>
            <a:noFill/>
          </p:spPr>
          <p:txBody>
            <a:bodyPr wrap="none" rtlCol="0">
              <a:spAutoFit/>
            </a:bodyPr>
            <a:lstStyle/>
            <a:p>
              <a:pPr algn="ctr"/>
              <a:r>
                <a:rPr lang="en-US" altLang="zh-CN" sz="1400" spc="600" dirty="0">
                  <a:solidFill>
                    <a:srgbClr val="122E66"/>
                  </a:solidFill>
                  <a:latin typeface="Arial" panose="020B0604020202020204" pitchFamily="34" charset="0"/>
                  <a:cs typeface="+mn-ea"/>
                </a:rPr>
                <a:t>THANKS FOR LISTENING</a:t>
              </a:r>
              <a:endParaRPr lang="zh-CN" altLang="en-US" sz="1400" spc="600" dirty="0">
                <a:solidFill>
                  <a:srgbClr val="122E66"/>
                </a:solidFill>
                <a:latin typeface="Arial" panose="020B0604020202020204" pitchFamily="34" charset="0"/>
                <a:cs typeface="+mn-ea"/>
              </a:endParaRPr>
            </a:p>
          </p:txBody>
        </p:sp>
      </p:grpSp>
      <p:sp>
        <p:nvSpPr>
          <p:cNvPr id="58" name="文本框 57"/>
          <p:cNvSpPr txBox="1"/>
          <p:nvPr/>
        </p:nvSpPr>
        <p:spPr>
          <a:xfrm>
            <a:off x="4816843" y="4130605"/>
            <a:ext cx="2354580" cy="337185"/>
          </a:xfrm>
          <a:prstGeom prst="rect">
            <a:avLst/>
          </a:prstGeom>
          <a:noFill/>
        </p:spPr>
        <p:txBody>
          <a:bodyPr wrap="none" rtlCol="0">
            <a:spAutoFit/>
          </a:bodyPr>
          <a:lstStyle/>
          <a:p>
            <a:pPr algn="ctr"/>
            <a:r>
              <a:rPr lang="zh-CN" altLang="en-US" sz="1600" spc="300" dirty="0">
                <a:solidFill>
                  <a:srgbClr val="122E66"/>
                </a:solidFill>
                <a:latin typeface="+mn-ea"/>
                <a:cs typeface="+mn-ea"/>
              </a:rPr>
              <a:t>南开大学丨信息安全</a:t>
            </a:r>
          </a:p>
        </p:txBody>
      </p:sp>
      <p:sp>
        <p:nvSpPr>
          <p:cNvPr id="65" name="流程图: 离页连接符 64"/>
          <p:cNvSpPr/>
          <p:nvPr/>
        </p:nvSpPr>
        <p:spPr>
          <a:xfrm>
            <a:off x="5519936" y="0"/>
            <a:ext cx="1152128" cy="1152128"/>
          </a:xfrm>
          <a:prstGeom prst="flowChartOffpageConnector">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66" name="graduate-man-hand-drawn-person_57251"/>
          <p:cNvSpPr/>
          <p:nvPr/>
        </p:nvSpPr>
        <p:spPr>
          <a:xfrm>
            <a:off x="5877134" y="209548"/>
            <a:ext cx="437729" cy="609685"/>
          </a:xfrm>
          <a:custGeom>
            <a:avLst/>
            <a:gdLst>
              <a:gd name="connsiteX0" fmla="*/ 83809 w 434872"/>
              <a:gd name="connsiteY0" fmla="*/ 581569 h 605705"/>
              <a:gd name="connsiteX1" fmla="*/ 82167 w 434872"/>
              <a:gd name="connsiteY1" fmla="*/ 583678 h 605705"/>
              <a:gd name="connsiteX2" fmla="*/ 88503 w 434872"/>
              <a:gd name="connsiteY2" fmla="*/ 584146 h 605705"/>
              <a:gd name="connsiteX3" fmla="*/ 86156 w 434872"/>
              <a:gd name="connsiteY3" fmla="*/ 581569 h 605705"/>
              <a:gd name="connsiteX4" fmla="*/ 83809 w 434872"/>
              <a:gd name="connsiteY4" fmla="*/ 581569 h 605705"/>
              <a:gd name="connsiteX5" fmla="*/ 337748 w 434872"/>
              <a:gd name="connsiteY5" fmla="*/ 504504 h 605705"/>
              <a:gd name="connsiteX6" fmla="*/ 314252 w 434872"/>
              <a:gd name="connsiteY6" fmla="*/ 509630 h 605705"/>
              <a:gd name="connsiteX7" fmla="*/ 290786 w 434872"/>
              <a:gd name="connsiteY7" fmla="*/ 521112 h 605705"/>
              <a:gd name="connsiteX8" fmla="*/ 283746 w 434872"/>
              <a:gd name="connsiteY8" fmla="*/ 528611 h 605705"/>
              <a:gd name="connsiteX9" fmla="*/ 314487 w 434872"/>
              <a:gd name="connsiteY9" fmla="*/ 529783 h 605705"/>
              <a:gd name="connsiteX10" fmla="*/ 359308 w 434872"/>
              <a:gd name="connsiteY10" fmla="*/ 510802 h 605705"/>
              <a:gd name="connsiteX11" fmla="*/ 337748 w 434872"/>
              <a:gd name="connsiteY11" fmla="*/ 504504 h 605705"/>
              <a:gd name="connsiteX12" fmla="*/ 88737 w 434872"/>
              <a:gd name="connsiteY12" fmla="*/ 451049 h 605705"/>
              <a:gd name="connsiteX13" fmla="*/ 70668 w 434872"/>
              <a:gd name="connsiteY13" fmla="*/ 462999 h 605705"/>
              <a:gd name="connsiteX14" fmla="*/ 72076 w 434872"/>
              <a:gd name="connsiteY14" fmla="*/ 462296 h 605705"/>
              <a:gd name="connsiteX15" fmla="*/ 88972 w 434872"/>
              <a:gd name="connsiteY15" fmla="*/ 451517 h 605705"/>
              <a:gd name="connsiteX16" fmla="*/ 88737 w 434872"/>
              <a:gd name="connsiteY16" fmla="*/ 451049 h 605705"/>
              <a:gd name="connsiteX17" fmla="*/ 109153 w 434872"/>
              <a:gd name="connsiteY17" fmla="*/ 408635 h 605705"/>
              <a:gd name="connsiteX18" fmla="*/ 117367 w 434872"/>
              <a:gd name="connsiteY18" fmla="*/ 409104 h 605705"/>
              <a:gd name="connsiteX19" fmla="*/ 195511 w 434872"/>
              <a:gd name="connsiteY19" fmla="*/ 466280 h 605705"/>
              <a:gd name="connsiteX20" fmla="*/ 180023 w 434872"/>
              <a:gd name="connsiteY20" fmla="*/ 430428 h 605705"/>
              <a:gd name="connsiteX21" fmla="*/ 187532 w 434872"/>
              <a:gd name="connsiteY21" fmla="*/ 413556 h 605705"/>
              <a:gd name="connsiteX22" fmla="*/ 191052 w 434872"/>
              <a:gd name="connsiteY22" fmla="*/ 413322 h 605705"/>
              <a:gd name="connsiteX23" fmla="*/ 191521 w 434872"/>
              <a:gd name="connsiteY23" fmla="*/ 412619 h 605705"/>
              <a:gd name="connsiteX24" fmla="*/ 219212 w 434872"/>
              <a:gd name="connsiteY24" fmla="*/ 410510 h 605705"/>
              <a:gd name="connsiteX25" fmla="*/ 244087 w 434872"/>
              <a:gd name="connsiteY25" fmla="*/ 410744 h 605705"/>
              <a:gd name="connsiteX26" fmla="*/ 252535 w 434872"/>
              <a:gd name="connsiteY26" fmla="*/ 421523 h 605705"/>
              <a:gd name="connsiteX27" fmla="*/ 233527 w 434872"/>
              <a:gd name="connsiteY27" fmla="*/ 464405 h 605705"/>
              <a:gd name="connsiteX28" fmla="*/ 295948 w 434872"/>
              <a:gd name="connsiteY28" fmla="*/ 417305 h 605705"/>
              <a:gd name="connsiteX29" fmla="*/ 306508 w 434872"/>
              <a:gd name="connsiteY29" fmla="*/ 412150 h 605705"/>
              <a:gd name="connsiteX30" fmla="*/ 344524 w 434872"/>
              <a:gd name="connsiteY30" fmla="*/ 416837 h 605705"/>
              <a:gd name="connsiteX31" fmla="*/ 412578 w 434872"/>
              <a:gd name="connsiteY31" fmla="*/ 445190 h 605705"/>
              <a:gd name="connsiteX32" fmla="*/ 420556 w 434872"/>
              <a:gd name="connsiteY32" fmla="*/ 591411 h 605705"/>
              <a:gd name="connsiteX33" fmla="*/ 411404 w 434872"/>
              <a:gd name="connsiteY33" fmla="*/ 600549 h 605705"/>
              <a:gd name="connsiteX34" fmla="*/ 7543 w 434872"/>
              <a:gd name="connsiteY34" fmla="*/ 592582 h 605705"/>
              <a:gd name="connsiteX35" fmla="*/ 737 w 434872"/>
              <a:gd name="connsiteY35" fmla="*/ 583678 h 605705"/>
              <a:gd name="connsiteX36" fmla="*/ 10359 w 434872"/>
              <a:gd name="connsiteY36" fmla="*/ 466514 h 605705"/>
              <a:gd name="connsiteX37" fmla="*/ 104929 w 434872"/>
              <a:gd name="connsiteY37" fmla="*/ 409104 h 605705"/>
              <a:gd name="connsiteX38" fmla="*/ 109153 w 434872"/>
              <a:gd name="connsiteY38" fmla="*/ 408635 h 605705"/>
              <a:gd name="connsiteX39" fmla="*/ 303187 w 434872"/>
              <a:gd name="connsiteY39" fmla="*/ 227980 h 605705"/>
              <a:gd name="connsiteX40" fmla="*/ 205113 w 434872"/>
              <a:gd name="connsiteY40" fmla="*/ 235947 h 605705"/>
              <a:gd name="connsiteX41" fmla="*/ 119005 w 434872"/>
              <a:gd name="connsiteY41" fmla="*/ 235244 h 605705"/>
              <a:gd name="connsiteX42" fmla="*/ 125340 w 434872"/>
              <a:gd name="connsiteY42" fmla="*/ 264531 h 605705"/>
              <a:gd name="connsiteX43" fmla="*/ 175785 w 434872"/>
              <a:gd name="connsiteY43" fmla="*/ 353097 h 605705"/>
              <a:gd name="connsiteX44" fmla="*/ 286764 w 434872"/>
              <a:gd name="connsiteY44" fmla="*/ 322872 h 605705"/>
              <a:gd name="connsiteX45" fmla="*/ 301780 w 434872"/>
              <a:gd name="connsiteY45" fmla="*/ 239461 h 605705"/>
              <a:gd name="connsiteX46" fmla="*/ 303187 w 434872"/>
              <a:gd name="connsiteY46" fmla="*/ 227980 h 605705"/>
              <a:gd name="connsiteX47" fmla="*/ 216581 w 434872"/>
              <a:gd name="connsiteY47" fmla="*/ 118943 h 605705"/>
              <a:gd name="connsiteX48" fmla="*/ 347063 w 434872"/>
              <a:gd name="connsiteY48" fmla="*/ 119968 h 605705"/>
              <a:gd name="connsiteX49" fmla="*/ 354336 w 434872"/>
              <a:gd name="connsiteY49" fmla="*/ 134729 h 605705"/>
              <a:gd name="connsiteX50" fmla="*/ 347063 w 434872"/>
              <a:gd name="connsiteY50" fmla="*/ 144335 h 605705"/>
              <a:gd name="connsiteX51" fmla="*/ 346828 w 434872"/>
              <a:gd name="connsiteY51" fmla="*/ 178074 h 605705"/>
              <a:gd name="connsiteX52" fmla="*/ 345420 w 434872"/>
              <a:gd name="connsiteY52" fmla="*/ 197287 h 605705"/>
              <a:gd name="connsiteX53" fmla="*/ 322662 w 434872"/>
              <a:gd name="connsiteY53" fmla="*/ 220014 h 605705"/>
              <a:gd name="connsiteX54" fmla="*/ 320081 w 434872"/>
              <a:gd name="connsiteY54" fmla="*/ 239461 h 605705"/>
              <a:gd name="connsiteX55" fmla="*/ 306003 w 434872"/>
              <a:gd name="connsiteY55" fmla="*/ 326152 h 605705"/>
              <a:gd name="connsiteX56" fmla="*/ 191036 w 434872"/>
              <a:gd name="connsiteY56" fmla="*/ 385196 h 605705"/>
              <a:gd name="connsiteX57" fmla="*/ 118067 w 434872"/>
              <a:gd name="connsiteY57" fmla="*/ 296162 h 605705"/>
              <a:gd name="connsiteX58" fmla="*/ 102816 w 434872"/>
              <a:gd name="connsiteY58" fmla="*/ 230323 h 605705"/>
              <a:gd name="connsiteX59" fmla="*/ 94604 w 434872"/>
              <a:gd name="connsiteY59" fmla="*/ 226106 h 605705"/>
              <a:gd name="connsiteX60" fmla="*/ 76538 w 434872"/>
              <a:gd name="connsiteY60" fmla="*/ 143867 h 605705"/>
              <a:gd name="connsiteX61" fmla="*/ 77241 w 434872"/>
              <a:gd name="connsiteY61" fmla="*/ 134026 h 605705"/>
              <a:gd name="connsiteX62" fmla="*/ 86392 w 434872"/>
              <a:gd name="connsiteY62" fmla="*/ 131683 h 605705"/>
              <a:gd name="connsiteX63" fmla="*/ 86627 w 434872"/>
              <a:gd name="connsiteY63" fmla="*/ 132152 h 605705"/>
              <a:gd name="connsiteX64" fmla="*/ 216581 w 434872"/>
              <a:gd name="connsiteY64" fmla="*/ 118943 h 605705"/>
              <a:gd name="connsiteX65" fmla="*/ 210722 w 434872"/>
              <a:gd name="connsiteY65" fmla="*/ 19876 h 605705"/>
              <a:gd name="connsiteX66" fmla="*/ 201804 w 434872"/>
              <a:gd name="connsiteY66" fmla="*/ 21048 h 605705"/>
              <a:gd name="connsiteX67" fmla="*/ 209783 w 434872"/>
              <a:gd name="connsiteY67" fmla="*/ 22454 h 605705"/>
              <a:gd name="connsiteX68" fmla="*/ 210722 w 434872"/>
              <a:gd name="connsiteY68" fmla="*/ 19876 h 605705"/>
              <a:gd name="connsiteX69" fmla="*/ 197815 w 434872"/>
              <a:gd name="connsiteY69" fmla="*/ 2064 h 605705"/>
              <a:gd name="connsiteX70" fmla="*/ 374759 w 434872"/>
              <a:gd name="connsiteY70" fmla="*/ 90186 h 605705"/>
              <a:gd name="connsiteX71" fmla="*/ 378983 w 434872"/>
              <a:gd name="connsiteY71" fmla="*/ 99795 h 605705"/>
              <a:gd name="connsiteX72" fmla="*/ 394237 w 434872"/>
              <a:gd name="connsiteY72" fmla="*/ 175260 h 605705"/>
              <a:gd name="connsiteX73" fmla="*/ 396819 w 434872"/>
              <a:gd name="connsiteY73" fmla="*/ 213696 h 605705"/>
              <a:gd name="connsiteX74" fmla="*/ 395645 w 434872"/>
              <a:gd name="connsiteY74" fmla="*/ 240648 h 605705"/>
              <a:gd name="connsiteX75" fmla="*/ 400339 w 434872"/>
              <a:gd name="connsiteY75" fmla="*/ 247210 h 605705"/>
              <a:gd name="connsiteX76" fmla="*/ 398696 w 434872"/>
              <a:gd name="connsiteY76" fmla="*/ 256351 h 605705"/>
              <a:gd name="connsiteX77" fmla="*/ 385554 w 434872"/>
              <a:gd name="connsiteY77" fmla="*/ 261741 h 605705"/>
              <a:gd name="connsiteX78" fmla="*/ 378983 w 434872"/>
              <a:gd name="connsiteY78" fmla="*/ 242757 h 605705"/>
              <a:gd name="connsiteX79" fmla="*/ 377575 w 434872"/>
              <a:gd name="connsiteY79" fmla="*/ 194478 h 605705"/>
              <a:gd name="connsiteX80" fmla="*/ 368658 w 434872"/>
              <a:gd name="connsiteY80" fmla="*/ 109638 h 605705"/>
              <a:gd name="connsiteX81" fmla="*/ 359740 w 434872"/>
              <a:gd name="connsiteY81" fmla="*/ 107763 h 605705"/>
              <a:gd name="connsiteX82" fmla="*/ 355751 w 434872"/>
              <a:gd name="connsiteY82" fmla="*/ 106826 h 605705"/>
              <a:gd name="connsiteX83" fmla="*/ 340027 w 434872"/>
              <a:gd name="connsiteY83" fmla="*/ 104482 h 605705"/>
              <a:gd name="connsiteX84" fmla="*/ 312570 w 434872"/>
              <a:gd name="connsiteY84" fmla="*/ 102607 h 605705"/>
              <a:gd name="connsiteX85" fmla="*/ 235128 w 434872"/>
              <a:gd name="connsiteY85" fmla="*/ 99795 h 605705"/>
              <a:gd name="connsiteX86" fmla="*/ 40583 w 434872"/>
              <a:gd name="connsiteY86" fmla="*/ 109404 h 605705"/>
              <a:gd name="connsiteX87" fmla="*/ 33543 w 434872"/>
              <a:gd name="connsiteY87" fmla="*/ 92998 h 605705"/>
              <a:gd name="connsiteX88" fmla="*/ 34012 w 434872"/>
              <a:gd name="connsiteY88" fmla="*/ 90654 h 605705"/>
              <a:gd name="connsiteX89" fmla="*/ 62642 w 434872"/>
              <a:gd name="connsiteY89" fmla="*/ 75421 h 605705"/>
              <a:gd name="connsiteX90" fmla="*/ 109812 w 434872"/>
              <a:gd name="connsiteY90" fmla="*/ 48000 h 605705"/>
              <a:gd name="connsiteX91" fmla="*/ 197815 w 434872"/>
              <a:gd name="connsiteY91" fmla="*/ 2064 h 60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872" h="605705">
                <a:moveTo>
                  <a:pt x="83809" y="581569"/>
                </a:moveTo>
                <a:cubicBezTo>
                  <a:pt x="83340" y="582272"/>
                  <a:pt x="82871" y="582975"/>
                  <a:pt x="82167" y="583678"/>
                </a:cubicBezTo>
                <a:cubicBezTo>
                  <a:pt x="84279" y="583678"/>
                  <a:pt x="86391" y="583912"/>
                  <a:pt x="88503" y="584146"/>
                </a:cubicBezTo>
                <a:cubicBezTo>
                  <a:pt x="87564" y="583209"/>
                  <a:pt x="86860" y="582506"/>
                  <a:pt x="86156" y="581569"/>
                </a:cubicBezTo>
                <a:cubicBezTo>
                  <a:pt x="85452" y="581569"/>
                  <a:pt x="84748" y="581569"/>
                  <a:pt x="83809" y="581569"/>
                </a:cubicBezTo>
                <a:close/>
                <a:moveTo>
                  <a:pt x="337748" y="504504"/>
                </a:moveTo>
                <a:cubicBezTo>
                  <a:pt x="328860" y="505236"/>
                  <a:pt x="319649" y="507872"/>
                  <a:pt x="314252" y="509630"/>
                </a:cubicBezTo>
                <a:cubicBezTo>
                  <a:pt x="306039" y="512442"/>
                  <a:pt x="297826" y="515723"/>
                  <a:pt x="290786" y="521112"/>
                </a:cubicBezTo>
                <a:cubicBezTo>
                  <a:pt x="287735" y="523221"/>
                  <a:pt x="285623" y="526033"/>
                  <a:pt x="283746" y="528611"/>
                </a:cubicBezTo>
                <a:cubicBezTo>
                  <a:pt x="294071" y="527674"/>
                  <a:pt x="306039" y="529548"/>
                  <a:pt x="314487" y="529783"/>
                </a:cubicBezTo>
                <a:cubicBezTo>
                  <a:pt x="323404" y="530251"/>
                  <a:pt x="374796" y="532829"/>
                  <a:pt x="359308" y="510802"/>
                </a:cubicBezTo>
                <a:cubicBezTo>
                  <a:pt x="355201" y="504944"/>
                  <a:pt x="346636" y="503772"/>
                  <a:pt x="337748" y="504504"/>
                </a:cubicBezTo>
                <a:close/>
                <a:moveTo>
                  <a:pt x="88737" y="451049"/>
                </a:moveTo>
                <a:cubicBezTo>
                  <a:pt x="82167" y="454798"/>
                  <a:pt x="76065" y="458547"/>
                  <a:pt x="70668" y="462999"/>
                </a:cubicBezTo>
                <a:cubicBezTo>
                  <a:pt x="71137" y="462765"/>
                  <a:pt x="71607" y="462531"/>
                  <a:pt x="72076" y="462296"/>
                </a:cubicBezTo>
                <a:cubicBezTo>
                  <a:pt x="77239" y="458313"/>
                  <a:pt x="82871" y="454798"/>
                  <a:pt x="88972" y="451517"/>
                </a:cubicBezTo>
                <a:cubicBezTo>
                  <a:pt x="88737" y="451517"/>
                  <a:pt x="88737" y="451283"/>
                  <a:pt x="88737" y="451049"/>
                </a:cubicBezTo>
                <a:close/>
                <a:moveTo>
                  <a:pt x="109153" y="408635"/>
                </a:moveTo>
                <a:cubicBezTo>
                  <a:pt x="111031" y="406292"/>
                  <a:pt x="114785" y="405589"/>
                  <a:pt x="117367" y="409104"/>
                </a:cubicBezTo>
                <a:cubicBezTo>
                  <a:pt x="137079" y="435583"/>
                  <a:pt x="162657" y="460890"/>
                  <a:pt x="195511" y="466280"/>
                </a:cubicBezTo>
                <a:cubicBezTo>
                  <a:pt x="185185" y="458313"/>
                  <a:pt x="179553" y="444253"/>
                  <a:pt x="180023" y="430428"/>
                </a:cubicBezTo>
                <a:cubicBezTo>
                  <a:pt x="180257" y="424570"/>
                  <a:pt x="180257" y="415431"/>
                  <a:pt x="187532" y="413556"/>
                </a:cubicBezTo>
                <a:cubicBezTo>
                  <a:pt x="188705" y="413322"/>
                  <a:pt x="189879" y="413322"/>
                  <a:pt x="191052" y="413322"/>
                </a:cubicBezTo>
                <a:cubicBezTo>
                  <a:pt x="191287" y="413087"/>
                  <a:pt x="191287" y="412853"/>
                  <a:pt x="191521" y="412619"/>
                </a:cubicBezTo>
                <a:cubicBezTo>
                  <a:pt x="197857" y="407229"/>
                  <a:pt x="211468" y="410510"/>
                  <a:pt x="219212" y="410510"/>
                </a:cubicBezTo>
                <a:cubicBezTo>
                  <a:pt x="227426" y="410510"/>
                  <a:pt x="235874" y="410510"/>
                  <a:pt x="244087" y="410744"/>
                </a:cubicBezTo>
                <a:cubicBezTo>
                  <a:pt x="250188" y="410744"/>
                  <a:pt x="253474" y="416134"/>
                  <a:pt x="252535" y="421523"/>
                </a:cubicBezTo>
                <a:cubicBezTo>
                  <a:pt x="250423" y="434646"/>
                  <a:pt x="244791" y="453626"/>
                  <a:pt x="233527" y="464405"/>
                </a:cubicBezTo>
                <a:cubicBezTo>
                  <a:pt x="260983" y="458313"/>
                  <a:pt x="285388" y="444487"/>
                  <a:pt x="295948" y="417305"/>
                </a:cubicBezTo>
                <a:cubicBezTo>
                  <a:pt x="297591" y="413087"/>
                  <a:pt x="302754" y="410979"/>
                  <a:pt x="306508" y="412150"/>
                </a:cubicBezTo>
                <a:cubicBezTo>
                  <a:pt x="317772" y="407698"/>
                  <a:pt x="335372" y="414025"/>
                  <a:pt x="344524" y="416837"/>
                </a:cubicBezTo>
                <a:cubicBezTo>
                  <a:pt x="367287" y="423632"/>
                  <a:pt x="392866" y="431599"/>
                  <a:pt x="412578" y="445190"/>
                </a:cubicBezTo>
                <a:cubicBezTo>
                  <a:pt x="456695" y="475184"/>
                  <a:pt x="421964" y="549935"/>
                  <a:pt x="420556" y="591411"/>
                </a:cubicBezTo>
                <a:cubicBezTo>
                  <a:pt x="420322" y="596331"/>
                  <a:pt x="416567" y="600549"/>
                  <a:pt x="411404" y="600549"/>
                </a:cubicBezTo>
                <a:cubicBezTo>
                  <a:pt x="276940" y="601018"/>
                  <a:pt x="141068" y="616015"/>
                  <a:pt x="7543" y="592582"/>
                </a:cubicBezTo>
                <a:cubicBezTo>
                  <a:pt x="3553" y="591879"/>
                  <a:pt x="737" y="587427"/>
                  <a:pt x="737" y="583678"/>
                </a:cubicBezTo>
                <a:cubicBezTo>
                  <a:pt x="737" y="546185"/>
                  <a:pt x="-3956" y="502132"/>
                  <a:pt x="10359" y="466514"/>
                </a:cubicBezTo>
                <a:cubicBezTo>
                  <a:pt x="24908" y="430662"/>
                  <a:pt x="77239" y="429490"/>
                  <a:pt x="104929" y="409104"/>
                </a:cubicBezTo>
                <a:cubicBezTo>
                  <a:pt x="106103" y="408167"/>
                  <a:pt x="107745" y="408167"/>
                  <a:pt x="109153" y="408635"/>
                </a:cubicBezTo>
                <a:close/>
                <a:moveTo>
                  <a:pt x="303187" y="227980"/>
                </a:moveTo>
                <a:cubicBezTo>
                  <a:pt x="271982" y="237352"/>
                  <a:pt x="237023" y="235009"/>
                  <a:pt x="205113" y="235947"/>
                </a:cubicBezTo>
                <a:cubicBezTo>
                  <a:pt x="180008" y="236649"/>
                  <a:pt x="146691" y="241101"/>
                  <a:pt x="119005" y="235244"/>
                </a:cubicBezTo>
                <a:cubicBezTo>
                  <a:pt x="119474" y="245319"/>
                  <a:pt x="122055" y="255159"/>
                  <a:pt x="125340" y="264531"/>
                </a:cubicBezTo>
                <a:cubicBezTo>
                  <a:pt x="136133" y="295927"/>
                  <a:pt x="151618" y="329901"/>
                  <a:pt x="175785" y="353097"/>
                </a:cubicBezTo>
                <a:cubicBezTo>
                  <a:pt x="210510" y="386133"/>
                  <a:pt x="265882" y="361297"/>
                  <a:pt x="286764" y="322872"/>
                </a:cubicBezTo>
                <a:cubicBezTo>
                  <a:pt x="301310" y="296396"/>
                  <a:pt x="300841" y="268749"/>
                  <a:pt x="301780" y="239461"/>
                </a:cubicBezTo>
                <a:cubicBezTo>
                  <a:pt x="301780" y="235947"/>
                  <a:pt x="302484" y="231963"/>
                  <a:pt x="303187" y="227980"/>
                </a:cubicBezTo>
                <a:close/>
                <a:moveTo>
                  <a:pt x="216581" y="118943"/>
                </a:moveTo>
                <a:cubicBezTo>
                  <a:pt x="260485" y="117098"/>
                  <a:pt x="304478" y="117625"/>
                  <a:pt x="347063" y="119968"/>
                </a:cubicBezTo>
                <a:cubicBezTo>
                  <a:pt x="355275" y="120437"/>
                  <a:pt x="357621" y="129574"/>
                  <a:pt x="354336" y="134729"/>
                </a:cubicBezTo>
                <a:cubicBezTo>
                  <a:pt x="355275" y="139181"/>
                  <a:pt x="352225" y="144569"/>
                  <a:pt x="347063" y="144335"/>
                </a:cubicBezTo>
                <a:cubicBezTo>
                  <a:pt x="354336" y="144804"/>
                  <a:pt x="346828" y="169405"/>
                  <a:pt x="346828" y="178074"/>
                </a:cubicBezTo>
                <a:cubicBezTo>
                  <a:pt x="346828" y="184635"/>
                  <a:pt x="347063" y="190961"/>
                  <a:pt x="345420" y="197287"/>
                </a:cubicBezTo>
                <a:cubicBezTo>
                  <a:pt x="343074" y="207128"/>
                  <a:pt x="332281" y="214859"/>
                  <a:pt x="322662" y="220014"/>
                </a:cubicBezTo>
                <a:cubicBezTo>
                  <a:pt x="321723" y="227512"/>
                  <a:pt x="320315" y="234775"/>
                  <a:pt x="320081" y="239461"/>
                </a:cubicBezTo>
                <a:cubicBezTo>
                  <a:pt x="320081" y="268280"/>
                  <a:pt x="320315" y="300145"/>
                  <a:pt x="306003" y="326152"/>
                </a:cubicBezTo>
                <a:cubicBezTo>
                  <a:pt x="286998" y="361297"/>
                  <a:pt x="234442" y="403471"/>
                  <a:pt x="191036" y="385196"/>
                </a:cubicBezTo>
                <a:cubicBezTo>
                  <a:pt x="154903" y="370200"/>
                  <a:pt x="133083" y="330369"/>
                  <a:pt x="118067" y="296162"/>
                </a:cubicBezTo>
                <a:cubicBezTo>
                  <a:pt x="110559" y="279058"/>
                  <a:pt x="99062" y="251879"/>
                  <a:pt x="102816" y="230323"/>
                </a:cubicBezTo>
                <a:cubicBezTo>
                  <a:pt x="100000" y="228917"/>
                  <a:pt x="97185" y="227746"/>
                  <a:pt x="94604" y="226106"/>
                </a:cubicBezTo>
                <a:cubicBezTo>
                  <a:pt x="68091" y="210408"/>
                  <a:pt x="74191" y="172451"/>
                  <a:pt x="76538" y="143867"/>
                </a:cubicBezTo>
                <a:cubicBezTo>
                  <a:pt x="73018" y="141289"/>
                  <a:pt x="72549" y="135432"/>
                  <a:pt x="77241" y="134026"/>
                </a:cubicBezTo>
                <a:cubicBezTo>
                  <a:pt x="77476" y="129574"/>
                  <a:pt x="84046" y="126997"/>
                  <a:pt x="86392" y="131683"/>
                </a:cubicBezTo>
                <a:cubicBezTo>
                  <a:pt x="86392" y="131917"/>
                  <a:pt x="86627" y="131917"/>
                  <a:pt x="86627" y="132152"/>
                </a:cubicBezTo>
                <a:cubicBezTo>
                  <a:pt x="128860" y="125006"/>
                  <a:pt x="172676" y="120788"/>
                  <a:pt x="216581" y="118943"/>
                </a:cubicBezTo>
                <a:close/>
                <a:moveTo>
                  <a:pt x="210722" y="19876"/>
                </a:moveTo>
                <a:cubicBezTo>
                  <a:pt x="207671" y="20110"/>
                  <a:pt x="204855" y="20579"/>
                  <a:pt x="201804" y="21048"/>
                </a:cubicBezTo>
                <a:cubicBezTo>
                  <a:pt x="204620" y="21517"/>
                  <a:pt x="207202" y="21985"/>
                  <a:pt x="209783" y="22454"/>
                </a:cubicBezTo>
                <a:cubicBezTo>
                  <a:pt x="210018" y="21517"/>
                  <a:pt x="210252" y="20579"/>
                  <a:pt x="210722" y="19876"/>
                </a:cubicBezTo>
                <a:close/>
                <a:moveTo>
                  <a:pt x="197815" y="2064"/>
                </a:moveTo>
                <a:cubicBezTo>
                  <a:pt x="266809" y="-12935"/>
                  <a:pt x="322427" y="57609"/>
                  <a:pt x="374759" y="90186"/>
                </a:cubicBezTo>
                <a:cubicBezTo>
                  <a:pt x="378749" y="92764"/>
                  <a:pt x="379687" y="96513"/>
                  <a:pt x="378983" y="99795"/>
                </a:cubicBezTo>
                <a:cubicBezTo>
                  <a:pt x="387901" y="123934"/>
                  <a:pt x="392125" y="149714"/>
                  <a:pt x="394237" y="175260"/>
                </a:cubicBezTo>
                <a:cubicBezTo>
                  <a:pt x="395410" y="188150"/>
                  <a:pt x="396349" y="201040"/>
                  <a:pt x="396819" y="213696"/>
                </a:cubicBezTo>
                <a:cubicBezTo>
                  <a:pt x="396819" y="216743"/>
                  <a:pt x="395645" y="231742"/>
                  <a:pt x="395645" y="240648"/>
                </a:cubicBezTo>
                <a:cubicBezTo>
                  <a:pt x="398461" y="241585"/>
                  <a:pt x="400808" y="243695"/>
                  <a:pt x="400339" y="247210"/>
                </a:cubicBezTo>
                <a:cubicBezTo>
                  <a:pt x="400104" y="250491"/>
                  <a:pt x="399635" y="253069"/>
                  <a:pt x="398696" y="256351"/>
                </a:cubicBezTo>
                <a:cubicBezTo>
                  <a:pt x="397288" y="261507"/>
                  <a:pt x="390482" y="265022"/>
                  <a:pt x="385554" y="261741"/>
                </a:cubicBezTo>
                <a:cubicBezTo>
                  <a:pt x="377810" y="256351"/>
                  <a:pt x="378983" y="252132"/>
                  <a:pt x="378983" y="242757"/>
                </a:cubicBezTo>
                <a:cubicBezTo>
                  <a:pt x="378749" y="226586"/>
                  <a:pt x="378514" y="210649"/>
                  <a:pt x="377575" y="194478"/>
                </a:cubicBezTo>
                <a:cubicBezTo>
                  <a:pt x="375933" y="166120"/>
                  <a:pt x="371474" y="137762"/>
                  <a:pt x="368658" y="109638"/>
                </a:cubicBezTo>
                <a:cubicBezTo>
                  <a:pt x="365607" y="111279"/>
                  <a:pt x="361852" y="110341"/>
                  <a:pt x="359740" y="107763"/>
                </a:cubicBezTo>
                <a:cubicBezTo>
                  <a:pt x="359036" y="107529"/>
                  <a:pt x="357863" y="107294"/>
                  <a:pt x="355751" y="106826"/>
                </a:cubicBezTo>
                <a:cubicBezTo>
                  <a:pt x="350588" y="105888"/>
                  <a:pt x="345190" y="104951"/>
                  <a:pt x="340027" y="104482"/>
                </a:cubicBezTo>
                <a:cubicBezTo>
                  <a:pt x="330875" y="103544"/>
                  <a:pt x="321723" y="103076"/>
                  <a:pt x="312570" y="102607"/>
                </a:cubicBezTo>
                <a:cubicBezTo>
                  <a:pt x="286756" y="101670"/>
                  <a:pt x="260942" y="99795"/>
                  <a:pt x="235128" y="99795"/>
                </a:cubicBezTo>
                <a:cubicBezTo>
                  <a:pt x="170592" y="99326"/>
                  <a:pt x="104649" y="97685"/>
                  <a:pt x="40583" y="109404"/>
                </a:cubicBezTo>
                <a:cubicBezTo>
                  <a:pt x="30257" y="111279"/>
                  <a:pt x="25329" y="96982"/>
                  <a:pt x="33543" y="92998"/>
                </a:cubicBezTo>
                <a:cubicBezTo>
                  <a:pt x="33543" y="92061"/>
                  <a:pt x="33543" y="91357"/>
                  <a:pt x="34012" y="90654"/>
                </a:cubicBezTo>
                <a:cubicBezTo>
                  <a:pt x="40583" y="81749"/>
                  <a:pt x="53255" y="80342"/>
                  <a:pt x="62642" y="75421"/>
                </a:cubicBezTo>
                <a:cubicBezTo>
                  <a:pt x="78835" y="66983"/>
                  <a:pt x="94323" y="57375"/>
                  <a:pt x="109812" y="48000"/>
                </a:cubicBezTo>
                <a:cubicBezTo>
                  <a:pt x="136565" y="31594"/>
                  <a:pt x="166603" y="8861"/>
                  <a:pt x="197815" y="20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endParaRPr>
          </a:p>
        </p:txBody>
      </p:sp>
      <p:grpSp>
        <p:nvGrpSpPr>
          <p:cNvPr id="67" name="组合 66"/>
          <p:cNvGrpSpPr/>
          <p:nvPr/>
        </p:nvGrpSpPr>
        <p:grpSpPr>
          <a:xfrm>
            <a:off x="498868" y="5576009"/>
            <a:ext cx="11259625" cy="380136"/>
            <a:chOff x="297350" y="5605502"/>
            <a:chExt cx="11259625" cy="380136"/>
          </a:xfrm>
        </p:grpSpPr>
        <p:grpSp>
          <p:nvGrpSpPr>
            <p:cNvPr id="68" name="组合 67"/>
            <p:cNvGrpSpPr/>
            <p:nvPr/>
          </p:nvGrpSpPr>
          <p:grpSpPr>
            <a:xfrm>
              <a:off x="604527" y="5616012"/>
              <a:ext cx="10952448" cy="369626"/>
              <a:chOff x="994126" y="4996864"/>
              <a:chExt cx="10952448" cy="369626"/>
            </a:xfrm>
          </p:grpSpPr>
          <p:sp>
            <p:nvSpPr>
              <p:cNvPr id="72" name="文本框 71"/>
              <p:cNvSpPr txBox="1"/>
              <p:nvPr/>
            </p:nvSpPr>
            <p:spPr>
              <a:xfrm>
                <a:off x="994126" y="4997158"/>
                <a:ext cx="2114682" cy="369332"/>
              </a:xfrm>
              <a:prstGeom prst="rect">
                <a:avLst/>
              </a:prstGeom>
              <a:noFill/>
            </p:spPr>
            <p:txBody>
              <a:bodyPr wrap="none" rtlCol="0">
                <a:spAutoFit/>
              </a:bodyPr>
              <a:lstStyle/>
              <a:p>
                <a:pPr algn="ctr"/>
                <a:r>
                  <a:rPr lang="zh-CN" altLang="en-US" b="1" spc="300" dirty="0">
                    <a:solidFill>
                      <a:srgbClr val="122E66"/>
                    </a:solidFill>
                    <a:latin typeface="+mn-ea"/>
                    <a:cs typeface="+mn-ea"/>
                  </a:rPr>
                  <a:t>答辩人：</a:t>
                </a:r>
                <a:r>
                  <a:rPr lang="en-US" altLang="zh-CN" b="1" spc="300" dirty="0">
                    <a:solidFill>
                      <a:srgbClr val="122E66"/>
                    </a:solidFill>
                    <a:latin typeface="+mn-ea"/>
                    <a:cs typeface="+mn-ea"/>
                  </a:rPr>
                  <a:t>×××</a:t>
                </a:r>
                <a:endParaRPr lang="zh-CN" altLang="en-US" b="1" spc="300" dirty="0">
                  <a:solidFill>
                    <a:srgbClr val="122E66"/>
                  </a:solidFill>
                  <a:latin typeface="+mn-ea"/>
                  <a:cs typeface="+mn-ea"/>
                </a:endParaRPr>
              </a:p>
            </p:txBody>
          </p:sp>
          <p:sp>
            <p:nvSpPr>
              <p:cNvPr id="73" name="文本框 72"/>
              <p:cNvSpPr txBox="1"/>
              <p:nvPr/>
            </p:nvSpPr>
            <p:spPr>
              <a:xfrm>
                <a:off x="9556176" y="4996864"/>
                <a:ext cx="2390398" cy="369332"/>
              </a:xfrm>
              <a:prstGeom prst="rect">
                <a:avLst/>
              </a:prstGeom>
              <a:noFill/>
            </p:spPr>
            <p:txBody>
              <a:bodyPr wrap="none" rtlCol="0">
                <a:spAutoFit/>
              </a:bodyPr>
              <a:lstStyle/>
              <a:p>
                <a:pPr algn="ctr"/>
                <a:r>
                  <a:rPr lang="zh-CN" altLang="en-US" b="1" spc="300" dirty="0">
                    <a:solidFill>
                      <a:srgbClr val="122E66"/>
                    </a:solidFill>
                    <a:latin typeface="+mn-ea"/>
                    <a:cs typeface="+mn-ea"/>
                  </a:rPr>
                  <a:t>答辩时间：</a:t>
                </a:r>
                <a:r>
                  <a:rPr lang="en-US" altLang="zh-CN" b="1" spc="300" dirty="0">
                    <a:solidFill>
                      <a:srgbClr val="122E66"/>
                    </a:solidFill>
                    <a:latin typeface="+mn-ea"/>
                    <a:cs typeface="+mn-ea"/>
                  </a:rPr>
                  <a:t>×××</a:t>
                </a:r>
                <a:endParaRPr lang="zh-CN" altLang="en-US" b="1" spc="300" dirty="0">
                  <a:solidFill>
                    <a:srgbClr val="122E66"/>
                  </a:solidFill>
                  <a:latin typeface="+mn-ea"/>
                  <a:cs typeface="+mn-ea"/>
                </a:endParaRPr>
              </a:p>
            </p:txBody>
          </p:sp>
          <p:sp>
            <p:nvSpPr>
              <p:cNvPr id="74" name="文本框 73"/>
              <p:cNvSpPr txBox="1"/>
              <p:nvPr/>
            </p:nvSpPr>
            <p:spPr>
              <a:xfrm>
                <a:off x="5326751" y="4996864"/>
                <a:ext cx="1790700" cy="368300"/>
              </a:xfrm>
              <a:prstGeom prst="rect">
                <a:avLst/>
              </a:prstGeom>
              <a:noFill/>
            </p:spPr>
            <p:txBody>
              <a:bodyPr wrap="none" rtlCol="0">
                <a:spAutoFit/>
              </a:bodyPr>
              <a:lstStyle/>
              <a:p>
                <a:pPr algn="ctr"/>
                <a:r>
                  <a:rPr lang="zh-CN" altLang="en-US" b="1" spc="300" dirty="0">
                    <a:solidFill>
                      <a:srgbClr val="122E66"/>
                    </a:solidFill>
                    <a:latin typeface="+mn-ea"/>
                    <a:cs typeface="+mn-ea"/>
                  </a:rPr>
                  <a:t>导师：李朝晖</a:t>
                </a:r>
              </a:p>
            </p:txBody>
          </p:sp>
        </p:grpSp>
        <p:sp>
          <p:nvSpPr>
            <p:cNvPr id="69" name="iconfont-1047-784241"/>
            <p:cNvSpPr/>
            <p:nvPr/>
          </p:nvSpPr>
          <p:spPr>
            <a:xfrm>
              <a:off x="8872548" y="5640618"/>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cs typeface="+mn-ea"/>
              </a:endParaRPr>
            </a:p>
          </p:txBody>
        </p:sp>
        <p:pic>
          <p:nvPicPr>
            <p:cNvPr id="70" name="图形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350" y="5605502"/>
              <a:ext cx="369332" cy="369332"/>
            </a:xfrm>
            <a:prstGeom prst="rect">
              <a:avLst/>
            </a:prstGeom>
          </p:spPr>
        </p:pic>
        <p:pic>
          <p:nvPicPr>
            <p:cNvPr id="71" name="图形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0886" y="5640228"/>
              <a:ext cx="292924" cy="292924"/>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6" name="组合 5">
            <a:extLst>
              <a:ext uri="{FF2B5EF4-FFF2-40B4-BE49-F238E27FC236}">
                <a16:creationId xmlns:a16="http://schemas.microsoft.com/office/drawing/2014/main" id="{E933C115-0343-C1D4-43C6-44350A8855B5}"/>
              </a:ext>
            </a:extLst>
          </p:cNvPr>
          <p:cNvGrpSpPr/>
          <p:nvPr/>
        </p:nvGrpSpPr>
        <p:grpSpPr>
          <a:xfrm>
            <a:off x="1207802" y="1404828"/>
            <a:ext cx="9956671" cy="4075644"/>
            <a:chOff x="1207802" y="1371777"/>
            <a:chExt cx="9956671" cy="4075644"/>
          </a:xfrm>
        </p:grpSpPr>
        <p:grpSp>
          <p:nvGrpSpPr>
            <p:cNvPr id="7" name="组合 6">
              <a:extLst>
                <a:ext uri="{FF2B5EF4-FFF2-40B4-BE49-F238E27FC236}">
                  <a16:creationId xmlns:a16="http://schemas.microsoft.com/office/drawing/2014/main" id="{6F354C90-ECD3-BBA5-8C0E-294D8D1656BE}"/>
                </a:ext>
              </a:extLst>
            </p:cNvPr>
            <p:cNvGrpSpPr/>
            <p:nvPr/>
          </p:nvGrpSpPr>
          <p:grpSpPr>
            <a:xfrm>
              <a:off x="1207802" y="3201063"/>
              <a:ext cx="2921938" cy="2246358"/>
              <a:chOff x="1207802" y="3037594"/>
              <a:chExt cx="2921938" cy="2246358"/>
            </a:xfrm>
          </p:grpSpPr>
          <p:sp>
            <p:nvSpPr>
              <p:cNvPr id="24" name="文本框 23">
                <a:extLst>
                  <a:ext uri="{FF2B5EF4-FFF2-40B4-BE49-F238E27FC236}">
                    <a16:creationId xmlns:a16="http://schemas.microsoft.com/office/drawing/2014/main" id="{109D4B10-F03B-BB63-1BF8-F680A45E9331}"/>
                  </a:ext>
                </a:extLst>
              </p:cNvPr>
              <p:cNvSpPr txBox="1"/>
              <p:nvPr/>
            </p:nvSpPr>
            <p:spPr>
              <a:xfrm>
                <a:off x="1207802" y="3753597"/>
                <a:ext cx="2921938" cy="1530355"/>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endParaRPr lang="en-US" altLang="zh-CN" sz="1600" dirty="0">
                  <a:solidFill>
                    <a:schemeClr val="tx1">
                      <a:lumMod val="50000"/>
                      <a:lumOff val="50000"/>
                    </a:schemeClr>
                  </a:solidFill>
                  <a:latin typeface="思源黑体 CN Bold"/>
                  <a:ea typeface="思源宋体 CN" panose="02020400000000000000" pitchFamily="18" charset="-122"/>
                  <a:cs typeface="+mn-ea"/>
                  <a:sym typeface="+mn-lt"/>
                </a:endParaRPr>
              </a:p>
              <a:p>
                <a:pPr>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sp>
            <p:nvSpPr>
              <p:cNvPr id="25" name="文本框 24">
                <a:extLst>
                  <a:ext uri="{FF2B5EF4-FFF2-40B4-BE49-F238E27FC236}">
                    <a16:creationId xmlns:a16="http://schemas.microsoft.com/office/drawing/2014/main" id="{6EB45123-53CA-9BB2-0A88-8576DCC24A62}"/>
                  </a:ext>
                </a:extLst>
              </p:cNvPr>
              <p:cNvSpPr txBox="1"/>
              <p:nvPr/>
            </p:nvSpPr>
            <p:spPr>
              <a:xfrm>
                <a:off x="2047563" y="3037594"/>
                <a:ext cx="1375334" cy="463588"/>
              </a:xfrm>
              <a:prstGeom prst="rect">
                <a:avLst/>
              </a:prstGeom>
              <a:noFill/>
            </p:spPr>
            <p:txBody>
              <a:bodyPr wrap="square" rtlCol="0">
                <a:spAutoFit/>
              </a:bodyPr>
              <a:lstStyle/>
              <a:p>
                <a:pPr algn="l">
                  <a:lnSpc>
                    <a:spcPct val="150000"/>
                  </a:lnSpc>
                </a:pPr>
                <a:r>
                  <a:rPr lang="zh-CN" altLang="en-US" sz="1800" b="1" spc="300" dirty="0">
                    <a:solidFill>
                      <a:srgbClr val="122E66"/>
                    </a:solidFill>
                    <a:latin typeface="思源黑体 CN Bold"/>
                    <a:ea typeface="思源宋体 CN" panose="02020400000000000000" pitchFamily="18" charset="-122"/>
                    <a:cs typeface="+mn-ea"/>
                    <a:sym typeface="+mn-lt"/>
                  </a:rPr>
                  <a:t>二值图像</a:t>
                </a:r>
              </a:p>
            </p:txBody>
          </p:sp>
        </p:grpSp>
        <p:grpSp>
          <p:nvGrpSpPr>
            <p:cNvPr id="8" name="组合 7">
              <a:extLst>
                <a:ext uri="{FF2B5EF4-FFF2-40B4-BE49-F238E27FC236}">
                  <a16:creationId xmlns:a16="http://schemas.microsoft.com/office/drawing/2014/main" id="{37CF67B1-F096-78EC-22B6-5363CC4D2BDA}"/>
                </a:ext>
              </a:extLst>
            </p:cNvPr>
            <p:cNvGrpSpPr/>
            <p:nvPr/>
          </p:nvGrpSpPr>
          <p:grpSpPr>
            <a:xfrm>
              <a:off x="1892596" y="1371777"/>
              <a:ext cx="1552353" cy="1552353"/>
              <a:chOff x="1892596" y="1148489"/>
              <a:chExt cx="1552353" cy="1552353"/>
            </a:xfrm>
          </p:grpSpPr>
          <p:sp>
            <p:nvSpPr>
              <p:cNvPr id="22" name="圆: 空心 21">
                <a:extLst>
                  <a:ext uri="{FF2B5EF4-FFF2-40B4-BE49-F238E27FC236}">
                    <a16:creationId xmlns:a16="http://schemas.microsoft.com/office/drawing/2014/main" id="{F913EE6E-036F-3D53-8208-19DDAB793263}"/>
                  </a:ext>
                </a:extLst>
              </p:cNvPr>
              <p:cNvSpPr/>
              <p:nvPr/>
            </p:nvSpPr>
            <p:spPr>
              <a:xfrm>
                <a:off x="1892596" y="1148489"/>
                <a:ext cx="1552353" cy="1552353"/>
              </a:xfrm>
              <a:prstGeom prst="donut">
                <a:avLst>
                  <a:gd name="adj" fmla="val 5237"/>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business-report-with-growth_28700">
                <a:extLst>
                  <a:ext uri="{FF2B5EF4-FFF2-40B4-BE49-F238E27FC236}">
                    <a16:creationId xmlns:a16="http://schemas.microsoft.com/office/drawing/2014/main" id="{9B2444E0-6BEE-BD7C-9BF1-C42A98C91830}"/>
                  </a:ext>
                </a:extLst>
              </p:cNvPr>
              <p:cNvSpPr/>
              <p:nvPr/>
            </p:nvSpPr>
            <p:spPr>
              <a:xfrm>
                <a:off x="2363930" y="1662126"/>
                <a:ext cx="609684" cy="525077"/>
              </a:xfrm>
              <a:custGeom>
                <a:avLst/>
                <a:gdLst>
                  <a:gd name="connsiteX0" fmla="*/ 234945 w 604604"/>
                  <a:gd name="connsiteY0" fmla="*/ 497949 h 520702"/>
                  <a:gd name="connsiteX1" fmla="*/ 234945 w 604604"/>
                  <a:gd name="connsiteY1" fmla="*/ 506406 h 520702"/>
                  <a:gd name="connsiteX2" fmla="*/ 369861 w 604604"/>
                  <a:gd name="connsiteY2" fmla="*/ 506406 h 520702"/>
                  <a:gd name="connsiteX3" fmla="*/ 369861 w 604604"/>
                  <a:gd name="connsiteY3" fmla="*/ 497949 h 520702"/>
                  <a:gd name="connsiteX4" fmla="*/ 234945 w 604604"/>
                  <a:gd name="connsiteY4" fmla="*/ 474995 h 520702"/>
                  <a:gd name="connsiteX5" fmla="*/ 234945 w 604604"/>
                  <a:gd name="connsiteY5" fmla="*/ 483451 h 520702"/>
                  <a:gd name="connsiteX6" fmla="*/ 369861 w 604604"/>
                  <a:gd name="connsiteY6" fmla="*/ 483451 h 520702"/>
                  <a:gd name="connsiteX7" fmla="*/ 369861 w 604604"/>
                  <a:gd name="connsiteY7" fmla="*/ 474995 h 520702"/>
                  <a:gd name="connsiteX8" fmla="*/ 332956 w 604604"/>
                  <a:gd name="connsiteY8" fmla="*/ 474995 h 520702"/>
                  <a:gd name="connsiteX9" fmla="*/ 271649 w 604604"/>
                  <a:gd name="connsiteY9" fmla="*/ 474995 h 520702"/>
                  <a:gd name="connsiteX10" fmla="*/ 278909 w 604604"/>
                  <a:gd name="connsiteY10" fmla="*/ 412575 h 520702"/>
                  <a:gd name="connsiteX11" fmla="*/ 278909 w 604604"/>
                  <a:gd name="connsiteY11" fmla="*/ 460698 h 520702"/>
                  <a:gd name="connsiteX12" fmla="*/ 325898 w 604604"/>
                  <a:gd name="connsiteY12" fmla="*/ 460698 h 520702"/>
                  <a:gd name="connsiteX13" fmla="*/ 325898 w 604604"/>
                  <a:gd name="connsiteY13" fmla="*/ 412575 h 520702"/>
                  <a:gd name="connsiteX14" fmla="*/ 514240 w 604604"/>
                  <a:gd name="connsiteY14" fmla="*/ 83556 h 520702"/>
                  <a:gd name="connsiteX15" fmla="*/ 515047 w 604604"/>
                  <a:gd name="connsiteY15" fmla="*/ 93624 h 520702"/>
                  <a:gd name="connsiteX16" fmla="*/ 416238 w 604604"/>
                  <a:gd name="connsiteY16" fmla="*/ 210807 h 520702"/>
                  <a:gd name="connsiteX17" fmla="*/ 415029 w 604604"/>
                  <a:gd name="connsiteY17" fmla="*/ 211813 h 520702"/>
                  <a:gd name="connsiteX18" fmla="*/ 414020 w 604604"/>
                  <a:gd name="connsiteY18" fmla="*/ 212619 h 520702"/>
                  <a:gd name="connsiteX19" fmla="*/ 410794 w 604604"/>
                  <a:gd name="connsiteY19" fmla="*/ 213424 h 520702"/>
                  <a:gd name="connsiteX20" fmla="*/ 407769 w 604604"/>
                  <a:gd name="connsiteY20" fmla="*/ 212820 h 520702"/>
                  <a:gd name="connsiteX21" fmla="*/ 407366 w 604604"/>
                  <a:gd name="connsiteY21" fmla="*/ 212619 h 520702"/>
                  <a:gd name="connsiteX22" fmla="*/ 348484 w 604604"/>
                  <a:gd name="connsiteY22" fmla="*/ 182014 h 520702"/>
                  <a:gd name="connsiteX23" fmla="*/ 272664 w 604604"/>
                  <a:gd name="connsiteY23" fmla="*/ 261747 h 520702"/>
                  <a:gd name="connsiteX24" fmla="*/ 272462 w 604604"/>
                  <a:gd name="connsiteY24" fmla="*/ 261747 h 520702"/>
                  <a:gd name="connsiteX25" fmla="*/ 272462 w 604604"/>
                  <a:gd name="connsiteY25" fmla="*/ 261948 h 520702"/>
                  <a:gd name="connsiteX26" fmla="*/ 271051 w 604604"/>
                  <a:gd name="connsiteY26" fmla="*/ 262955 h 520702"/>
                  <a:gd name="connsiteX27" fmla="*/ 270244 w 604604"/>
                  <a:gd name="connsiteY27" fmla="*/ 263358 h 520702"/>
                  <a:gd name="connsiteX28" fmla="*/ 267421 w 604604"/>
                  <a:gd name="connsiteY28" fmla="*/ 263962 h 520702"/>
                  <a:gd name="connsiteX29" fmla="*/ 264800 w 604604"/>
                  <a:gd name="connsiteY29" fmla="*/ 263358 h 520702"/>
                  <a:gd name="connsiteX30" fmla="*/ 263993 w 604604"/>
                  <a:gd name="connsiteY30" fmla="*/ 262955 h 520702"/>
                  <a:gd name="connsiteX31" fmla="*/ 262380 w 604604"/>
                  <a:gd name="connsiteY31" fmla="*/ 261948 h 520702"/>
                  <a:gd name="connsiteX32" fmla="*/ 262380 w 604604"/>
                  <a:gd name="connsiteY32" fmla="*/ 261747 h 520702"/>
                  <a:gd name="connsiteX33" fmla="*/ 262178 w 604604"/>
                  <a:gd name="connsiteY33" fmla="*/ 261747 h 520702"/>
                  <a:gd name="connsiteX34" fmla="*/ 212169 w 604604"/>
                  <a:gd name="connsiteY34" fmla="*/ 210203 h 520702"/>
                  <a:gd name="connsiteX35" fmla="*/ 116184 w 604604"/>
                  <a:gd name="connsiteY35" fmla="*/ 318728 h 520702"/>
                  <a:gd name="connsiteX36" fmla="*/ 110941 w 604604"/>
                  <a:gd name="connsiteY36" fmla="*/ 321144 h 520702"/>
                  <a:gd name="connsiteX37" fmla="*/ 106101 w 604604"/>
                  <a:gd name="connsiteY37" fmla="*/ 319332 h 520702"/>
                  <a:gd name="connsiteX38" fmla="*/ 105496 w 604604"/>
                  <a:gd name="connsiteY38" fmla="*/ 309063 h 520702"/>
                  <a:gd name="connsiteX39" fmla="*/ 206523 w 604604"/>
                  <a:gd name="connsiteY39" fmla="*/ 194900 h 520702"/>
                  <a:gd name="connsiteX40" fmla="*/ 206724 w 604604"/>
                  <a:gd name="connsiteY40" fmla="*/ 194699 h 520702"/>
                  <a:gd name="connsiteX41" fmla="*/ 206926 w 604604"/>
                  <a:gd name="connsiteY41" fmla="*/ 194498 h 520702"/>
                  <a:gd name="connsiteX42" fmla="*/ 207934 w 604604"/>
                  <a:gd name="connsiteY42" fmla="*/ 193894 h 520702"/>
                  <a:gd name="connsiteX43" fmla="*/ 209144 w 604604"/>
                  <a:gd name="connsiteY43" fmla="*/ 193088 h 520702"/>
                  <a:gd name="connsiteX44" fmla="*/ 210354 w 604604"/>
                  <a:gd name="connsiteY44" fmla="*/ 192686 h 520702"/>
                  <a:gd name="connsiteX45" fmla="*/ 211766 w 604604"/>
                  <a:gd name="connsiteY45" fmla="*/ 192484 h 520702"/>
                  <a:gd name="connsiteX46" fmla="*/ 213177 w 604604"/>
                  <a:gd name="connsiteY46" fmla="*/ 192686 h 520702"/>
                  <a:gd name="connsiteX47" fmla="*/ 214589 w 604604"/>
                  <a:gd name="connsiteY47" fmla="*/ 192887 h 520702"/>
                  <a:gd name="connsiteX48" fmla="*/ 215799 w 604604"/>
                  <a:gd name="connsiteY48" fmla="*/ 193692 h 520702"/>
                  <a:gd name="connsiteX49" fmla="*/ 216807 w 604604"/>
                  <a:gd name="connsiteY49" fmla="*/ 194296 h 520702"/>
                  <a:gd name="connsiteX50" fmla="*/ 217009 w 604604"/>
                  <a:gd name="connsiteY50" fmla="*/ 194498 h 520702"/>
                  <a:gd name="connsiteX51" fmla="*/ 217210 w 604604"/>
                  <a:gd name="connsiteY51" fmla="*/ 194699 h 520702"/>
                  <a:gd name="connsiteX52" fmla="*/ 267421 w 604604"/>
                  <a:gd name="connsiteY52" fmla="*/ 246244 h 520702"/>
                  <a:gd name="connsiteX53" fmla="*/ 341628 w 604604"/>
                  <a:gd name="connsiteY53" fmla="*/ 168122 h 520702"/>
                  <a:gd name="connsiteX54" fmla="*/ 342031 w 604604"/>
                  <a:gd name="connsiteY54" fmla="*/ 167920 h 520702"/>
                  <a:gd name="connsiteX55" fmla="*/ 343241 w 604604"/>
                  <a:gd name="connsiteY55" fmla="*/ 167115 h 520702"/>
                  <a:gd name="connsiteX56" fmla="*/ 344250 w 604604"/>
                  <a:gd name="connsiteY56" fmla="*/ 166511 h 520702"/>
                  <a:gd name="connsiteX57" fmla="*/ 345661 w 604604"/>
                  <a:gd name="connsiteY57" fmla="*/ 166108 h 520702"/>
                  <a:gd name="connsiteX58" fmla="*/ 347073 w 604604"/>
                  <a:gd name="connsiteY58" fmla="*/ 165907 h 520702"/>
                  <a:gd name="connsiteX59" fmla="*/ 348283 w 604604"/>
                  <a:gd name="connsiteY59" fmla="*/ 166108 h 520702"/>
                  <a:gd name="connsiteX60" fmla="*/ 349896 w 604604"/>
                  <a:gd name="connsiteY60" fmla="*/ 166712 h 520702"/>
                  <a:gd name="connsiteX61" fmla="*/ 350299 w 604604"/>
                  <a:gd name="connsiteY61" fmla="*/ 166712 h 520702"/>
                  <a:gd name="connsiteX62" fmla="*/ 408979 w 604604"/>
                  <a:gd name="connsiteY62" fmla="*/ 197115 h 520702"/>
                  <a:gd name="connsiteX63" fmla="*/ 503956 w 604604"/>
                  <a:gd name="connsiteY63" fmla="*/ 84362 h 520702"/>
                  <a:gd name="connsiteX64" fmla="*/ 514240 w 604604"/>
                  <a:gd name="connsiteY64" fmla="*/ 83556 h 520702"/>
                  <a:gd name="connsiteX65" fmla="*/ 36099 w 604604"/>
                  <a:gd name="connsiteY65" fmla="*/ 14498 h 520702"/>
                  <a:gd name="connsiteX66" fmla="*/ 14520 w 604604"/>
                  <a:gd name="connsiteY66" fmla="*/ 36042 h 520702"/>
                  <a:gd name="connsiteX67" fmla="*/ 14520 w 604604"/>
                  <a:gd name="connsiteY67" fmla="*/ 336664 h 520702"/>
                  <a:gd name="connsiteX68" fmla="*/ 590286 w 604604"/>
                  <a:gd name="connsiteY68" fmla="*/ 336664 h 520702"/>
                  <a:gd name="connsiteX69" fmla="*/ 590286 w 604604"/>
                  <a:gd name="connsiteY69" fmla="*/ 36042 h 520702"/>
                  <a:gd name="connsiteX70" fmla="*/ 568505 w 604604"/>
                  <a:gd name="connsiteY70" fmla="*/ 14498 h 520702"/>
                  <a:gd name="connsiteX71" fmla="*/ 36099 w 604604"/>
                  <a:gd name="connsiteY71" fmla="*/ 0 h 520702"/>
                  <a:gd name="connsiteX72" fmla="*/ 568505 w 604604"/>
                  <a:gd name="connsiteY72" fmla="*/ 0 h 520702"/>
                  <a:gd name="connsiteX73" fmla="*/ 604604 w 604604"/>
                  <a:gd name="connsiteY73" fmla="*/ 36042 h 520702"/>
                  <a:gd name="connsiteX74" fmla="*/ 604604 w 604604"/>
                  <a:gd name="connsiteY74" fmla="*/ 376532 h 520702"/>
                  <a:gd name="connsiteX75" fmla="*/ 568505 w 604604"/>
                  <a:gd name="connsiteY75" fmla="*/ 412575 h 520702"/>
                  <a:gd name="connsiteX76" fmla="*/ 340216 w 604604"/>
                  <a:gd name="connsiteY76" fmla="*/ 412575 h 520702"/>
                  <a:gd name="connsiteX77" fmla="*/ 340216 w 604604"/>
                  <a:gd name="connsiteY77" fmla="*/ 460698 h 520702"/>
                  <a:gd name="connsiteX78" fmla="*/ 376920 w 604604"/>
                  <a:gd name="connsiteY78" fmla="*/ 460698 h 520702"/>
                  <a:gd name="connsiteX79" fmla="*/ 384180 w 604604"/>
                  <a:gd name="connsiteY79" fmla="*/ 467746 h 520702"/>
                  <a:gd name="connsiteX80" fmla="*/ 384180 w 604604"/>
                  <a:gd name="connsiteY80" fmla="*/ 513453 h 520702"/>
                  <a:gd name="connsiteX81" fmla="*/ 376920 w 604604"/>
                  <a:gd name="connsiteY81" fmla="*/ 520702 h 520702"/>
                  <a:gd name="connsiteX82" fmla="*/ 227685 w 604604"/>
                  <a:gd name="connsiteY82" fmla="*/ 520702 h 520702"/>
                  <a:gd name="connsiteX83" fmla="*/ 220425 w 604604"/>
                  <a:gd name="connsiteY83" fmla="*/ 513453 h 520702"/>
                  <a:gd name="connsiteX84" fmla="*/ 220425 w 604604"/>
                  <a:gd name="connsiteY84" fmla="*/ 467746 h 520702"/>
                  <a:gd name="connsiteX85" fmla="*/ 227685 w 604604"/>
                  <a:gd name="connsiteY85" fmla="*/ 460698 h 520702"/>
                  <a:gd name="connsiteX86" fmla="*/ 264388 w 604604"/>
                  <a:gd name="connsiteY86" fmla="*/ 460698 h 520702"/>
                  <a:gd name="connsiteX87" fmla="*/ 264388 w 604604"/>
                  <a:gd name="connsiteY87" fmla="*/ 412575 h 520702"/>
                  <a:gd name="connsiteX88" fmla="*/ 36099 w 604604"/>
                  <a:gd name="connsiteY88" fmla="*/ 412575 h 520702"/>
                  <a:gd name="connsiteX89" fmla="*/ 0 w 604604"/>
                  <a:gd name="connsiteY89" fmla="*/ 376331 h 520702"/>
                  <a:gd name="connsiteX90" fmla="*/ 0 w 604604"/>
                  <a:gd name="connsiteY90" fmla="*/ 36042 h 520702"/>
                  <a:gd name="connsiteX91" fmla="*/ 36099 w 604604"/>
                  <a:gd name="connsiteY91" fmla="*/ 0 h 52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4604" h="520702">
                    <a:moveTo>
                      <a:pt x="234945" y="497949"/>
                    </a:moveTo>
                    <a:lnTo>
                      <a:pt x="234945" y="506406"/>
                    </a:lnTo>
                    <a:lnTo>
                      <a:pt x="369861" y="506406"/>
                    </a:lnTo>
                    <a:lnTo>
                      <a:pt x="369861" y="497949"/>
                    </a:lnTo>
                    <a:close/>
                    <a:moveTo>
                      <a:pt x="234945" y="474995"/>
                    </a:moveTo>
                    <a:lnTo>
                      <a:pt x="234945" y="483451"/>
                    </a:lnTo>
                    <a:lnTo>
                      <a:pt x="369861" y="483451"/>
                    </a:lnTo>
                    <a:lnTo>
                      <a:pt x="369861" y="474995"/>
                    </a:lnTo>
                    <a:lnTo>
                      <a:pt x="332956" y="474995"/>
                    </a:lnTo>
                    <a:lnTo>
                      <a:pt x="271649" y="474995"/>
                    </a:lnTo>
                    <a:close/>
                    <a:moveTo>
                      <a:pt x="278909" y="412575"/>
                    </a:moveTo>
                    <a:lnTo>
                      <a:pt x="278909" y="460698"/>
                    </a:lnTo>
                    <a:lnTo>
                      <a:pt x="325898" y="460698"/>
                    </a:lnTo>
                    <a:lnTo>
                      <a:pt x="325898" y="412575"/>
                    </a:lnTo>
                    <a:close/>
                    <a:moveTo>
                      <a:pt x="514240" y="83556"/>
                    </a:moveTo>
                    <a:cubicBezTo>
                      <a:pt x="517265" y="85973"/>
                      <a:pt x="517668" y="90604"/>
                      <a:pt x="515047" y="93624"/>
                    </a:cubicBezTo>
                    <a:lnTo>
                      <a:pt x="416238" y="210807"/>
                    </a:lnTo>
                    <a:cubicBezTo>
                      <a:pt x="415835" y="211209"/>
                      <a:pt x="415432" y="211612"/>
                      <a:pt x="415029" y="211813"/>
                    </a:cubicBezTo>
                    <a:cubicBezTo>
                      <a:pt x="414625" y="212015"/>
                      <a:pt x="414424" y="212418"/>
                      <a:pt x="414020" y="212619"/>
                    </a:cubicBezTo>
                    <a:cubicBezTo>
                      <a:pt x="413012" y="213022"/>
                      <a:pt x="412004" y="213424"/>
                      <a:pt x="410794" y="213424"/>
                    </a:cubicBezTo>
                    <a:cubicBezTo>
                      <a:pt x="409786" y="213424"/>
                      <a:pt x="408777" y="213223"/>
                      <a:pt x="407769" y="212820"/>
                    </a:cubicBezTo>
                    <a:cubicBezTo>
                      <a:pt x="407769" y="212619"/>
                      <a:pt x="407568" y="212619"/>
                      <a:pt x="407366" y="212619"/>
                    </a:cubicBezTo>
                    <a:lnTo>
                      <a:pt x="348484" y="182014"/>
                    </a:lnTo>
                    <a:lnTo>
                      <a:pt x="272664" y="261747"/>
                    </a:lnTo>
                    <a:cubicBezTo>
                      <a:pt x="272664" y="261747"/>
                      <a:pt x="272664" y="261747"/>
                      <a:pt x="272462" y="261747"/>
                    </a:cubicBezTo>
                    <a:cubicBezTo>
                      <a:pt x="272462" y="261747"/>
                      <a:pt x="272462" y="261948"/>
                      <a:pt x="272462" y="261948"/>
                    </a:cubicBezTo>
                    <a:cubicBezTo>
                      <a:pt x="272059" y="262351"/>
                      <a:pt x="271454" y="262552"/>
                      <a:pt x="271051" y="262955"/>
                    </a:cubicBezTo>
                    <a:cubicBezTo>
                      <a:pt x="270647" y="262955"/>
                      <a:pt x="270446" y="263358"/>
                      <a:pt x="270244" y="263358"/>
                    </a:cubicBezTo>
                    <a:cubicBezTo>
                      <a:pt x="269236" y="263761"/>
                      <a:pt x="268429" y="263962"/>
                      <a:pt x="267421" y="263962"/>
                    </a:cubicBezTo>
                    <a:cubicBezTo>
                      <a:pt x="266413" y="263962"/>
                      <a:pt x="265606" y="263761"/>
                      <a:pt x="264800" y="263358"/>
                    </a:cubicBezTo>
                    <a:cubicBezTo>
                      <a:pt x="264396" y="263358"/>
                      <a:pt x="264195" y="263157"/>
                      <a:pt x="263993" y="262955"/>
                    </a:cubicBezTo>
                    <a:cubicBezTo>
                      <a:pt x="263388" y="262754"/>
                      <a:pt x="262985" y="262351"/>
                      <a:pt x="262380" y="261948"/>
                    </a:cubicBezTo>
                    <a:cubicBezTo>
                      <a:pt x="262380" y="261948"/>
                      <a:pt x="262380" y="261948"/>
                      <a:pt x="262380" y="261747"/>
                    </a:cubicBezTo>
                    <a:cubicBezTo>
                      <a:pt x="262380" y="261747"/>
                      <a:pt x="262178" y="261747"/>
                      <a:pt x="262178" y="261747"/>
                    </a:cubicBezTo>
                    <a:lnTo>
                      <a:pt x="212169" y="210203"/>
                    </a:lnTo>
                    <a:lnTo>
                      <a:pt x="116184" y="318728"/>
                    </a:lnTo>
                    <a:cubicBezTo>
                      <a:pt x="114772" y="320339"/>
                      <a:pt x="112756" y="321144"/>
                      <a:pt x="110941" y="321144"/>
                    </a:cubicBezTo>
                    <a:cubicBezTo>
                      <a:pt x="109126" y="321144"/>
                      <a:pt x="107513" y="320540"/>
                      <a:pt x="106101" y="319332"/>
                    </a:cubicBezTo>
                    <a:cubicBezTo>
                      <a:pt x="103077" y="316513"/>
                      <a:pt x="102673" y="312083"/>
                      <a:pt x="105496" y="309063"/>
                    </a:cubicBezTo>
                    <a:lnTo>
                      <a:pt x="206523" y="194900"/>
                    </a:lnTo>
                    <a:cubicBezTo>
                      <a:pt x="206724" y="194699"/>
                      <a:pt x="206724" y="194699"/>
                      <a:pt x="206724" y="194699"/>
                    </a:cubicBezTo>
                    <a:cubicBezTo>
                      <a:pt x="206926" y="194699"/>
                      <a:pt x="206926" y="194498"/>
                      <a:pt x="206926" y="194498"/>
                    </a:cubicBezTo>
                    <a:cubicBezTo>
                      <a:pt x="207329" y="194095"/>
                      <a:pt x="207531" y="194095"/>
                      <a:pt x="207934" y="193894"/>
                    </a:cubicBezTo>
                    <a:cubicBezTo>
                      <a:pt x="208338" y="193491"/>
                      <a:pt x="208741" y="193290"/>
                      <a:pt x="209144" y="193088"/>
                    </a:cubicBezTo>
                    <a:cubicBezTo>
                      <a:pt x="209548" y="192887"/>
                      <a:pt x="209951" y="192887"/>
                      <a:pt x="210354" y="192686"/>
                    </a:cubicBezTo>
                    <a:cubicBezTo>
                      <a:pt x="210959" y="192686"/>
                      <a:pt x="211362" y="192484"/>
                      <a:pt x="211766" y="192484"/>
                    </a:cubicBezTo>
                    <a:cubicBezTo>
                      <a:pt x="212371" y="192484"/>
                      <a:pt x="212774" y="192484"/>
                      <a:pt x="213177" y="192686"/>
                    </a:cubicBezTo>
                    <a:cubicBezTo>
                      <a:pt x="213581" y="192686"/>
                      <a:pt x="214186" y="192686"/>
                      <a:pt x="214589" y="192887"/>
                    </a:cubicBezTo>
                    <a:cubicBezTo>
                      <a:pt x="214992" y="193088"/>
                      <a:pt x="215395" y="193290"/>
                      <a:pt x="215799" y="193692"/>
                    </a:cubicBezTo>
                    <a:cubicBezTo>
                      <a:pt x="216202" y="193894"/>
                      <a:pt x="216404" y="193894"/>
                      <a:pt x="216807" y="194296"/>
                    </a:cubicBezTo>
                    <a:cubicBezTo>
                      <a:pt x="216807" y="194296"/>
                      <a:pt x="216807" y="194296"/>
                      <a:pt x="217009" y="194498"/>
                    </a:cubicBezTo>
                    <a:cubicBezTo>
                      <a:pt x="217009" y="194498"/>
                      <a:pt x="217210" y="194498"/>
                      <a:pt x="217210" y="194699"/>
                    </a:cubicBezTo>
                    <a:lnTo>
                      <a:pt x="267421" y="246244"/>
                    </a:lnTo>
                    <a:lnTo>
                      <a:pt x="341628" y="168122"/>
                    </a:lnTo>
                    <a:cubicBezTo>
                      <a:pt x="341628" y="168122"/>
                      <a:pt x="341830" y="168122"/>
                      <a:pt x="342031" y="167920"/>
                    </a:cubicBezTo>
                    <a:cubicBezTo>
                      <a:pt x="342233" y="167518"/>
                      <a:pt x="342838" y="167316"/>
                      <a:pt x="343241" y="167115"/>
                    </a:cubicBezTo>
                    <a:cubicBezTo>
                      <a:pt x="343645" y="166913"/>
                      <a:pt x="343846" y="166511"/>
                      <a:pt x="344250" y="166511"/>
                    </a:cubicBezTo>
                    <a:cubicBezTo>
                      <a:pt x="344854" y="166309"/>
                      <a:pt x="345258" y="166309"/>
                      <a:pt x="345661" y="166108"/>
                    </a:cubicBezTo>
                    <a:cubicBezTo>
                      <a:pt x="346064" y="166108"/>
                      <a:pt x="346669" y="165907"/>
                      <a:pt x="347073" y="165907"/>
                    </a:cubicBezTo>
                    <a:cubicBezTo>
                      <a:pt x="347476" y="165907"/>
                      <a:pt x="347879" y="166108"/>
                      <a:pt x="348283" y="166108"/>
                    </a:cubicBezTo>
                    <a:cubicBezTo>
                      <a:pt x="348887" y="166309"/>
                      <a:pt x="349291" y="166309"/>
                      <a:pt x="349896" y="166712"/>
                    </a:cubicBezTo>
                    <a:cubicBezTo>
                      <a:pt x="349896" y="166712"/>
                      <a:pt x="350097" y="166712"/>
                      <a:pt x="350299" y="166712"/>
                    </a:cubicBezTo>
                    <a:lnTo>
                      <a:pt x="408979" y="197115"/>
                    </a:lnTo>
                    <a:lnTo>
                      <a:pt x="503956" y="84362"/>
                    </a:lnTo>
                    <a:cubicBezTo>
                      <a:pt x="506578" y="81342"/>
                      <a:pt x="511014" y="80939"/>
                      <a:pt x="514240" y="83556"/>
                    </a:cubicBezTo>
                    <a:close/>
                    <a:moveTo>
                      <a:pt x="36099" y="14498"/>
                    </a:moveTo>
                    <a:cubicBezTo>
                      <a:pt x="24200" y="14498"/>
                      <a:pt x="14520" y="24163"/>
                      <a:pt x="14520" y="36042"/>
                    </a:cubicBezTo>
                    <a:lnTo>
                      <a:pt x="14520" y="336664"/>
                    </a:lnTo>
                    <a:lnTo>
                      <a:pt x="590286" y="336664"/>
                    </a:lnTo>
                    <a:lnTo>
                      <a:pt x="590286" y="36042"/>
                    </a:lnTo>
                    <a:cubicBezTo>
                      <a:pt x="590286" y="24163"/>
                      <a:pt x="580404" y="14498"/>
                      <a:pt x="568505" y="14498"/>
                    </a:cubicBezTo>
                    <a:close/>
                    <a:moveTo>
                      <a:pt x="36099" y="0"/>
                    </a:moveTo>
                    <a:lnTo>
                      <a:pt x="568505" y="0"/>
                    </a:lnTo>
                    <a:cubicBezTo>
                      <a:pt x="588471" y="0"/>
                      <a:pt x="604604" y="16108"/>
                      <a:pt x="604604" y="36042"/>
                    </a:cubicBezTo>
                    <a:lnTo>
                      <a:pt x="604604" y="376532"/>
                    </a:lnTo>
                    <a:cubicBezTo>
                      <a:pt x="604604" y="396265"/>
                      <a:pt x="588471" y="412575"/>
                      <a:pt x="568505" y="412575"/>
                    </a:cubicBezTo>
                    <a:lnTo>
                      <a:pt x="340216" y="412575"/>
                    </a:lnTo>
                    <a:lnTo>
                      <a:pt x="340216" y="460698"/>
                    </a:lnTo>
                    <a:lnTo>
                      <a:pt x="376920" y="460698"/>
                    </a:lnTo>
                    <a:cubicBezTo>
                      <a:pt x="380953" y="460698"/>
                      <a:pt x="384180" y="463920"/>
                      <a:pt x="384180" y="467746"/>
                    </a:cubicBezTo>
                    <a:lnTo>
                      <a:pt x="384180" y="513453"/>
                    </a:lnTo>
                    <a:cubicBezTo>
                      <a:pt x="384180" y="517480"/>
                      <a:pt x="380953" y="520702"/>
                      <a:pt x="376920" y="520702"/>
                    </a:cubicBezTo>
                    <a:lnTo>
                      <a:pt x="227685" y="520702"/>
                    </a:lnTo>
                    <a:cubicBezTo>
                      <a:pt x="223651" y="520702"/>
                      <a:pt x="220425" y="517480"/>
                      <a:pt x="220425" y="513453"/>
                    </a:cubicBezTo>
                    <a:lnTo>
                      <a:pt x="220425" y="467746"/>
                    </a:lnTo>
                    <a:cubicBezTo>
                      <a:pt x="220425" y="463920"/>
                      <a:pt x="223651" y="460698"/>
                      <a:pt x="227685" y="460698"/>
                    </a:cubicBezTo>
                    <a:lnTo>
                      <a:pt x="264388" y="460698"/>
                    </a:lnTo>
                    <a:lnTo>
                      <a:pt x="264388" y="412575"/>
                    </a:lnTo>
                    <a:lnTo>
                      <a:pt x="36099" y="412575"/>
                    </a:lnTo>
                    <a:cubicBezTo>
                      <a:pt x="16133" y="412575"/>
                      <a:pt x="0" y="396265"/>
                      <a:pt x="0" y="376331"/>
                    </a:cubicBezTo>
                    <a:lnTo>
                      <a:pt x="0" y="36042"/>
                    </a:lnTo>
                    <a:cubicBezTo>
                      <a:pt x="0" y="16108"/>
                      <a:pt x="16133" y="0"/>
                      <a:pt x="36099" y="0"/>
                    </a:cubicBez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a:extLst>
                <a:ext uri="{FF2B5EF4-FFF2-40B4-BE49-F238E27FC236}">
                  <a16:creationId xmlns:a16="http://schemas.microsoft.com/office/drawing/2014/main" id="{4616C562-DFF9-ED32-5F13-E03E14E9BBB9}"/>
                </a:ext>
              </a:extLst>
            </p:cNvPr>
            <p:cNvGrpSpPr/>
            <p:nvPr/>
          </p:nvGrpSpPr>
          <p:grpSpPr>
            <a:xfrm>
              <a:off x="5319824" y="1371777"/>
              <a:ext cx="1552353" cy="1552353"/>
              <a:chOff x="5071731" y="1261785"/>
              <a:chExt cx="1552353" cy="1552353"/>
            </a:xfrm>
          </p:grpSpPr>
          <p:sp>
            <p:nvSpPr>
              <p:cNvPr id="20" name="圆: 空心 19">
                <a:extLst>
                  <a:ext uri="{FF2B5EF4-FFF2-40B4-BE49-F238E27FC236}">
                    <a16:creationId xmlns:a16="http://schemas.microsoft.com/office/drawing/2014/main" id="{7F18B335-61C3-EA2C-DDB5-83EC276419F4}"/>
                  </a:ext>
                </a:extLst>
              </p:cNvPr>
              <p:cNvSpPr/>
              <p:nvPr/>
            </p:nvSpPr>
            <p:spPr>
              <a:xfrm>
                <a:off x="5071731" y="1261785"/>
                <a:ext cx="1552353" cy="1552353"/>
              </a:xfrm>
              <a:prstGeom prst="donut">
                <a:avLst>
                  <a:gd name="adj" fmla="val 5237"/>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black-graduation-cap-tool-of-university-student-for-head_43132">
                <a:extLst>
                  <a:ext uri="{FF2B5EF4-FFF2-40B4-BE49-F238E27FC236}">
                    <a16:creationId xmlns:a16="http://schemas.microsoft.com/office/drawing/2014/main" id="{A4030F7C-5AB8-FB4B-AFBE-B8B0C3319873}"/>
                  </a:ext>
                </a:extLst>
              </p:cNvPr>
              <p:cNvSpPr/>
              <p:nvPr/>
            </p:nvSpPr>
            <p:spPr>
              <a:xfrm>
                <a:off x="5426106" y="1768453"/>
                <a:ext cx="837292" cy="525075"/>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a:extLst>
                <a:ext uri="{FF2B5EF4-FFF2-40B4-BE49-F238E27FC236}">
                  <a16:creationId xmlns:a16="http://schemas.microsoft.com/office/drawing/2014/main" id="{52339BBE-D0B0-D133-FF09-E747F5CCAD20}"/>
                </a:ext>
              </a:extLst>
            </p:cNvPr>
            <p:cNvGrpSpPr/>
            <p:nvPr/>
          </p:nvGrpSpPr>
          <p:grpSpPr>
            <a:xfrm>
              <a:off x="8747051" y="1371777"/>
              <a:ext cx="1552353" cy="1552353"/>
              <a:chOff x="8471494" y="1411026"/>
              <a:chExt cx="1552353" cy="1552353"/>
            </a:xfrm>
          </p:grpSpPr>
          <p:sp>
            <p:nvSpPr>
              <p:cNvPr id="18" name="圆: 空心 17">
                <a:extLst>
                  <a:ext uri="{FF2B5EF4-FFF2-40B4-BE49-F238E27FC236}">
                    <a16:creationId xmlns:a16="http://schemas.microsoft.com/office/drawing/2014/main" id="{DB00EAF0-9963-4FB5-1353-6733663EF919}"/>
                  </a:ext>
                </a:extLst>
              </p:cNvPr>
              <p:cNvSpPr/>
              <p:nvPr/>
            </p:nvSpPr>
            <p:spPr>
              <a:xfrm>
                <a:off x="8471494" y="1411026"/>
                <a:ext cx="1552353" cy="1552353"/>
              </a:xfrm>
              <a:prstGeom prst="donut">
                <a:avLst>
                  <a:gd name="adj" fmla="val 5237"/>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iconfont-11145-6996227">
                <a:extLst>
                  <a:ext uri="{FF2B5EF4-FFF2-40B4-BE49-F238E27FC236}">
                    <a16:creationId xmlns:a16="http://schemas.microsoft.com/office/drawing/2014/main" id="{E323D021-D43B-4A99-C7F9-DF6AEABF7CC1}"/>
                  </a:ext>
                </a:extLst>
              </p:cNvPr>
              <p:cNvSpPr/>
              <p:nvPr/>
            </p:nvSpPr>
            <p:spPr>
              <a:xfrm>
                <a:off x="8958655" y="1882359"/>
                <a:ext cx="578030" cy="609685"/>
              </a:xfrm>
              <a:custGeom>
                <a:avLst/>
                <a:gdLst>
                  <a:gd name="T0" fmla="*/ 9001 w 10802"/>
                  <a:gd name="T1" fmla="*/ 4637 h 11394"/>
                  <a:gd name="T2" fmla="*/ 8903 w 10802"/>
                  <a:gd name="T3" fmla="*/ 789 h 11394"/>
                  <a:gd name="T4" fmla="*/ 789 w 10802"/>
                  <a:gd name="T5" fmla="*/ 888 h 11394"/>
                  <a:gd name="T6" fmla="*/ 887 w 10802"/>
                  <a:gd name="T7" fmla="*/ 10260 h 11394"/>
                  <a:gd name="T8" fmla="*/ 4846 w 10802"/>
                  <a:gd name="T9" fmla="*/ 10655 h 11394"/>
                  <a:gd name="T10" fmla="*/ 394 w 10802"/>
                  <a:gd name="T11" fmla="*/ 11049 h 11394"/>
                  <a:gd name="T12" fmla="*/ 0 w 10802"/>
                  <a:gd name="T13" fmla="*/ 395 h 11394"/>
                  <a:gd name="T14" fmla="*/ 9396 w 10802"/>
                  <a:gd name="T15" fmla="*/ 0 h 11394"/>
                  <a:gd name="T16" fmla="*/ 9791 w 10802"/>
                  <a:gd name="T17" fmla="*/ 4637 h 11394"/>
                  <a:gd name="T18" fmla="*/ 1812 w 10802"/>
                  <a:gd name="T19" fmla="*/ 2540 h 11394"/>
                  <a:gd name="T20" fmla="*/ 8015 w 10802"/>
                  <a:gd name="T21" fmla="*/ 2935 h 11394"/>
                  <a:gd name="T22" fmla="*/ 1812 w 10802"/>
                  <a:gd name="T23" fmla="*/ 3330 h 11394"/>
                  <a:gd name="T24" fmla="*/ 1812 w 10802"/>
                  <a:gd name="T25" fmla="*/ 2540 h 11394"/>
                  <a:gd name="T26" fmla="*/ 4488 w 10802"/>
                  <a:gd name="T27" fmla="*/ 5081 h 11394"/>
                  <a:gd name="T28" fmla="*/ 4488 w 10802"/>
                  <a:gd name="T29" fmla="*/ 5870 h 11394"/>
                  <a:gd name="T30" fmla="*/ 1479 w 10802"/>
                  <a:gd name="T31" fmla="*/ 5475 h 11394"/>
                  <a:gd name="T32" fmla="*/ 1874 w 10802"/>
                  <a:gd name="T33" fmla="*/ 7621 h 11394"/>
                  <a:gd name="T34" fmla="*/ 4883 w 10802"/>
                  <a:gd name="T35" fmla="*/ 8016 h 11394"/>
                  <a:gd name="T36" fmla="*/ 1874 w 10802"/>
                  <a:gd name="T37" fmla="*/ 8410 h 11394"/>
                  <a:gd name="T38" fmla="*/ 1874 w 10802"/>
                  <a:gd name="T39" fmla="*/ 7621 h 11394"/>
                  <a:gd name="T40" fmla="*/ 6165 w 10802"/>
                  <a:gd name="T41" fmla="*/ 5081 h 11394"/>
                  <a:gd name="T42" fmla="*/ 6165 w 10802"/>
                  <a:gd name="T43" fmla="*/ 5870 h 11394"/>
                  <a:gd name="T44" fmla="*/ 5228 w 10802"/>
                  <a:gd name="T45" fmla="*/ 5475 h 11394"/>
                  <a:gd name="T46" fmla="*/ 8453 w 10802"/>
                  <a:gd name="T47" fmla="*/ 5525 h 11394"/>
                  <a:gd name="T48" fmla="*/ 9544 w 10802"/>
                  <a:gd name="T49" fmla="*/ 8379 h 11394"/>
                  <a:gd name="T50" fmla="*/ 7361 w 10802"/>
                  <a:gd name="T51" fmla="*/ 8379 h 11394"/>
                  <a:gd name="T52" fmla="*/ 8453 w 10802"/>
                  <a:gd name="T53" fmla="*/ 5525 h 11394"/>
                  <a:gd name="T54" fmla="*/ 8052 w 10802"/>
                  <a:gd name="T55" fmla="*/ 6616 h 11394"/>
                  <a:gd name="T56" fmla="*/ 8453 w 10802"/>
                  <a:gd name="T57" fmla="*/ 8780 h 11394"/>
                  <a:gd name="T58" fmla="*/ 8853 w 10802"/>
                  <a:gd name="T59" fmla="*/ 6616 h 11394"/>
                  <a:gd name="T60" fmla="*/ 8804 w 10802"/>
                  <a:gd name="T61" fmla="*/ 10427 h 11394"/>
                  <a:gd name="T62" fmla="*/ 9137 w 10802"/>
                  <a:gd name="T63" fmla="*/ 10704 h 11394"/>
                  <a:gd name="T64" fmla="*/ 9137 w 10802"/>
                  <a:gd name="T65" fmla="*/ 11394 h 11394"/>
                  <a:gd name="T66" fmla="*/ 7361 w 10802"/>
                  <a:gd name="T67" fmla="*/ 11049 h 11394"/>
                  <a:gd name="T68" fmla="*/ 8114 w 10802"/>
                  <a:gd name="T69" fmla="*/ 10704 h 11394"/>
                  <a:gd name="T70" fmla="*/ 6042 w 10802"/>
                  <a:gd name="T71" fmla="*/ 8077 h 11394"/>
                  <a:gd name="T72" fmla="*/ 6387 w 10802"/>
                  <a:gd name="T73" fmla="*/ 7547 h 11394"/>
                  <a:gd name="T74" fmla="*/ 6732 w 10802"/>
                  <a:gd name="T75" fmla="*/ 8077 h 11394"/>
                  <a:gd name="T76" fmla="*/ 10111 w 10802"/>
                  <a:gd name="T77" fmla="*/ 8077 h 11394"/>
                  <a:gd name="T78" fmla="*/ 10457 w 10802"/>
                  <a:gd name="T79" fmla="*/ 7547 h 11394"/>
                  <a:gd name="T80" fmla="*/ 10802 w 10802"/>
                  <a:gd name="T81" fmla="*/ 8077 h 1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2" h="11394">
                    <a:moveTo>
                      <a:pt x="9396" y="5031"/>
                    </a:moveTo>
                    <a:cubicBezTo>
                      <a:pt x="9178" y="5031"/>
                      <a:pt x="9001" y="4855"/>
                      <a:pt x="9001" y="4637"/>
                    </a:cubicBezTo>
                    <a:lnTo>
                      <a:pt x="9001" y="888"/>
                    </a:lnTo>
                    <a:cubicBezTo>
                      <a:pt x="9001" y="834"/>
                      <a:pt x="8957" y="789"/>
                      <a:pt x="8903" y="789"/>
                    </a:cubicBezTo>
                    <a:lnTo>
                      <a:pt x="887" y="789"/>
                    </a:lnTo>
                    <a:cubicBezTo>
                      <a:pt x="833" y="789"/>
                      <a:pt x="789" y="834"/>
                      <a:pt x="789" y="888"/>
                    </a:cubicBezTo>
                    <a:lnTo>
                      <a:pt x="789" y="10161"/>
                    </a:lnTo>
                    <a:cubicBezTo>
                      <a:pt x="789" y="10216"/>
                      <a:pt x="833" y="10260"/>
                      <a:pt x="887" y="10260"/>
                    </a:cubicBezTo>
                    <a:lnTo>
                      <a:pt x="4451" y="10260"/>
                    </a:lnTo>
                    <a:cubicBezTo>
                      <a:pt x="4669" y="10260"/>
                      <a:pt x="4846" y="10437"/>
                      <a:pt x="4846" y="10655"/>
                    </a:cubicBezTo>
                    <a:cubicBezTo>
                      <a:pt x="4846" y="10872"/>
                      <a:pt x="4669" y="11049"/>
                      <a:pt x="4451" y="11049"/>
                    </a:cubicBezTo>
                    <a:lnTo>
                      <a:pt x="394" y="11049"/>
                    </a:lnTo>
                    <a:cubicBezTo>
                      <a:pt x="176" y="11049"/>
                      <a:pt x="0" y="10872"/>
                      <a:pt x="0" y="10655"/>
                    </a:cubicBezTo>
                    <a:lnTo>
                      <a:pt x="0" y="395"/>
                    </a:lnTo>
                    <a:cubicBezTo>
                      <a:pt x="0" y="177"/>
                      <a:pt x="176" y="0"/>
                      <a:pt x="394" y="0"/>
                    </a:cubicBezTo>
                    <a:lnTo>
                      <a:pt x="9396" y="0"/>
                    </a:lnTo>
                    <a:cubicBezTo>
                      <a:pt x="9614" y="0"/>
                      <a:pt x="9791" y="177"/>
                      <a:pt x="9791" y="395"/>
                    </a:cubicBezTo>
                    <a:lnTo>
                      <a:pt x="9791" y="4637"/>
                    </a:lnTo>
                    <a:cubicBezTo>
                      <a:pt x="9791" y="4855"/>
                      <a:pt x="9614" y="5031"/>
                      <a:pt x="9396" y="5031"/>
                    </a:cubicBezTo>
                    <a:close/>
                    <a:moveTo>
                      <a:pt x="1812" y="2540"/>
                    </a:moveTo>
                    <a:lnTo>
                      <a:pt x="7620" y="2540"/>
                    </a:lnTo>
                    <a:cubicBezTo>
                      <a:pt x="7838" y="2540"/>
                      <a:pt x="8015" y="2717"/>
                      <a:pt x="8015" y="2935"/>
                    </a:cubicBezTo>
                    <a:cubicBezTo>
                      <a:pt x="8015" y="3153"/>
                      <a:pt x="7838" y="3330"/>
                      <a:pt x="7620" y="3330"/>
                    </a:cubicBezTo>
                    <a:lnTo>
                      <a:pt x="1812" y="3330"/>
                    </a:lnTo>
                    <a:cubicBezTo>
                      <a:pt x="1594" y="3330"/>
                      <a:pt x="1418" y="3153"/>
                      <a:pt x="1418" y="2935"/>
                    </a:cubicBezTo>
                    <a:cubicBezTo>
                      <a:pt x="1418" y="2717"/>
                      <a:pt x="1594" y="2540"/>
                      <a:pt x="1812" y="2540"/>
                    </a:cubicBezTo>
                    <a:close/>
                    <a:moveTo>
                      <a:pt x="1874" y="5081"/>
                    </a:moveTo>
                    <a:lnTo>
                      <a:pt x="4488" y="5081"/>
                    </a:lnTo>
                    <a:cubicBezTo>
                      <a:pt x="4706" y="5081"/>
                      <a:pt x="4883" y="5257"/>
                      <a:pt x="4883" y="5475"/>
                    </a:cubicBezTo>
                    <a:cubicBezTo>
                      <a:pt x="4883" y="5693"/>
                      <a:pt x="4706" y="5870"/>
                      <a:pt x="4488" y="5870"/>
                    </a:cubicBezTo>
                    <a:lnTo>
                      <a:pt x="1874" y="5870"/>
                    </a:lnTo>
                    <a:cubicBezTo>
                      <a:pt x="1656" y="5870"/>
                      <a:pt x="1479" y="5693"/>
                      <a:pt x="1479" y="5475"/>
                    </a:cubicBezTo>
                    <a:cubicBezTo>
                      <a:pt x="1479" y="5257"/>
                      <a:pt x="1656" y="5081"/>
                      <a:pt x="1874" y="5081"/>
                    </a:cubicBezTo>
                    <a:close/>
                    <a:moveTo>
                      <a:pt x="1874" y="7621"/>
                    </a:moveTo>
                    <a:lnTo>
                      <a:pt x="4488" y="7621"/>
                    </a:lnTo>
                    <a:cubicBezTo>
                      <a:pt x="4706" y="7621"/>
                      <a:pt x="4883" y="7798"/>
                      <a:pt x="4883" y="8016"/>
                    </a:cubicBezTo>
                    <a:cubicBezTo>
                      <a:pt x="4883" y="8234"/>
                      <a:pt x="4706" y="8410"/>
                      <a:pt x="4488" y="8410"/>
                    </a:cubicBezTo>
                    <a:lnTo>
                      <a:pt x="1874" y="8410"/>
                    </a:lnTo>
                    <a:cubicBezTo>
                      <a:pt x="1656" y="8410"/>
                      <a:pt x="1479" y="8234"/>
                      <a:pt x="1479" y="8016"/>
                    </a:cubicBezTo>
                    <a:cubicBezTo>
                      <a:pt x="1479" y="7798"/>
                      <a:pt x="1656" y="7621"/>
                      <a:pt x="1874" y="7621"/>
                    </a:cubicBezTo>
                    <a:close/>
                    <a:moveTo>
                      <a:pt x="5623" y="5081"/>
                    </a:moveTo>
                    <a:lnTo>
                      <a:pt x="6165" y="5081"/>
                    </a:lnTo>
                    <a:cubicBezTo>
                      <a:pt x="6383" y="5081"/>
                      <a:pt x="6560" y="5257"/>
                      <a:pt x="6560" y="5475"/>
                    </a:cubicBezTo>
                    <a:cubicBezTo>
                      <a:pt x="6560" y="5693"/>
                      <a:pt x="6383" y="5870"/>
                      <a:pt x="6165" y="5870"/>
                    </a:cubicBezTo>
                    <a:lnTo>
                      <a:pt x="5623" y="5870"/>
                    </a:lnTo>
                    <a:cubicBezTo>
                      <a:pt x="5405" y="5870"/>
                      <a:pt x="5228" y="5693"/>
                      <a:pt x="5228" y="5475"/>
                    </a:cubicBezTo>
                    <a:cubicBezTo>
                      <a:pt x="5228" y="5257"/>
                      <a:pt x="5405" y="5081"/>
                      <a:pt x="5623" y="5081"/>
                    </a:cubicBezTo>
                    <a:close/>
                    <a:moveTo>
                      <a:pt x="8453" y="5525"/>
                    </a:moveTo>
                    <a:cubicBezTo>
                      <a:pt x="9055" y="5525"/>
                      <a:pt x="9544" y="6013"/>
                      <a:pt x="9544" y="6616"/>
                    </a:cubicBezTo>
                    <a:lnTo>
                      <a:pt x="9544" y="8379"/>
                    </a:lnTo>
                    <a:cubicBezTo>
                      <a:pt x="9544" y="8982"/>
                      <a:pt x="9055" y="9471"/>
                      <a:pt x="8453" y="9471"/>
                    </a:cubicBezTo>
                    <a:cubicBezTo>
                      <a:pt x="7850" y="9471"/>
                      <a:pt x="7361" y="8982"/>
                      <a:pt x="7361" y="8379"/>
                    </a:cubicBezTo>
                    <a:lnTo>
                      <a:pt x="7361" y="6616"/>
                    </a:lnTo>
                    <a:cubicBezTo>
                      <a:pt x="7361" y="6013"/>
                      <a:pt x="7850" y="5525"/>
                      <a:pt x="8453" y="5525"/>
                    </a:cubicBezTo>
                    <a:close/>
                    <a:moveTo>
                      <a:pt x="8453" y="6215"/>
                    </a:moveTo>
                    <a:cubicBezTo>
                      <a:pt x="8231" y="6215"/>
                      <a:pt x="8052" y="6395"/>
                      <a:pt x="8052" y="6616"/>
                    </a:cubicBezTo>
                    <a:lnTo>
                      <a:pt x="8052" y="8379"/>
                    </a:lnTo>
                    <a:cubicBezTo>
                      <a:pt x="8052" y="8601"/>
                      <a:pt x="8231" y="8780"/>
                      <a:pt x="8453" y="8780"/>
                    </a:cubicBezTo>
                    <a:cubicBezTo>
                      <a:pt x="8674" y="8780"/>
                      <a:pt x="8853" y="8601"/>
                      <a:pt x="8853" y="8379"/>
                    </a:cubicBezTo>
                    <a:lnTo>
                      <a:pt x="8853" y="6616"/>
                    </a:lnTo>
                    <a:cubicBezTo>
                      <a:pt x="8853" y="6395"/>
                      <a:pt x="8674" y="6215"/>
                      <a:pt x="8453" y="6215"/>
                    </a:cubicBezTo>
                    <a:close/>
                    <a:moveTo>
                      <a:pt x="8804" y="10427"/>
                    </a:moveTo>
                    <a:lnTo>
                      <a:pt x="8804" y="10704"/>
                    </a:lnTo>
                    <a:lnTo>
                      <a:pt x="9137" y="10704"/>
                    </a:lnTo>
                    <a:cubicBezTo>
                      <a:pt x="9328" y="10704"/>
                      <a:pt x="9482" y="10858"/>
                      <a:pt x="9482" y="11049"/>
                    </a:cubicBezTo>
                    <a:cubicBezTo>
                      <a:pt x="9482" y="11240"/>
                      <a:pt x="9328" y="11394"/>
                      <a:pt x="9137" y="11394"/>
                    </a:cubicBezTo>
                    <a:lnTo>
                      <a:pt x="7707" y="11394"/>
                    </a:lnTo>
                    <a:cubicBezTo>
                      <a:pt x="7516" y="11394"/>
                      <a:pt x="7361" y="11240"/>
                      <a:pt x="7361" y="11049"/>
                    </a:cubicBezTo>
                    <a:cubicBezTo>
                      <a:pt x="7361" y="10858"/>
                      <a:pt x="7516" y="10704"/>
                      <a:pt x="7707" y="10704"/>
                    </a:cubicBezTo>
                    <a:lnTo>
                      <a:pt x="8114" y="10704"/>
                    </a:lnTo>
                    <a:lnTo>
                      <a:pt x="8114" y="10437"/>
                    </a:lnTo>
                    <a:cubicBezTo>
                      <a:pt x="6945" y="10286"/>
                      <a:pt x="6042" y="9287"/>
                      <a:pt x="6042" y="8077"/>
                    </a:cubicBezTo>
                    <a:lnTo>
                      <a:pt x="6042" y="7892"/>
                    </a:lnTo>
                    <a:cubicBezTo>
                      <a:pt x="6042" y="7702"/>
                      <a:pt x="6196" y="7547"/>
                      <a:pt x="6387" y="7547"/>
                    </a:cubicBezTo>
                    <a:cubicBezTo>
                      <a:pt x="6578" y="7547"/>
                      <a:pt x="6732" y="7702"/>
                      <a:pt x="6732" y="7892"/>
                    </a:cubicBezTo>
                    <a:lnTo>
                      <a:pt x="6732" y="8077"/>
                    </a:lnTo>
                    <a:cubicBezTo>
                      <a:pt x="6732" y="9010"/>
                      <a:pt x="7489" y="9767"/>
                      <a:pt x="8422" y="9767"/>
                    </a:cubicBezTo>
                    <a:cubicBezTo>
                      <a:pt x="9355" y="9767"/>
                      <a:pt x="10111" y="9010"/>
                      <a:pt x="10111" y="8077"/>
                    </a:cubicBezTo>
                    <a:lnTo>
                      <a:pt x="10111" y="7892"/>
                    </a:lnTo>
                    <a:cubicBezTo>
                      <a:pt x="10111" y="7702"/>
                      <a:pt x="10266" y="7547"/>
                      <a:pt x="10457" y="7547"/>
                    </a:cubicBezTo>
                    <a:cubicBezTo>
                      <a:pt x="10647" y="7547"/>
                      <a:pt x="10802" y="7702"/>
                      <a:pt x="10802" y="7892"/>
                    </a:cubicBezTo>
                    <a:lnTo>
                      <a:pt x="10802" y="8077"/>
                    </a:lnTo>
                    <a:cubicBezTo>
                      <a:pt x="10802" y="9262"/>
                      <a:pt x="9937" y="10244"/>
                      <a:pt x="8804" y="10427"/>
                    </a:cubicBez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a:extLst>
                <a:ext uri="{FF2B5EF4-FFF2-40B4-BE49-F238E27FC236}">
                  <a16:creationId xmlns:a16="http://schemas.microsoft.com/office/drawing/2014/main" id="{F26FC05B-0CD7-D654-C8E3-614215B1628A}"/>
                </a:ext>
              </a:extLst>
            </p:cNvPr>
            <p:cNvGrpSpPr/>
            <p:nvPr/>
          </p:nvGrpSpPr>
          <p:grpSpPr>
            <a:xfrm>
              <a:off x="4725169" y="3201063"/>
              <a:ext cx="2921938" cy="2246358"/>
              <a:chOff x="1207802" y="3037594"/>
              <a:chExt cx="2921938" cy="2246358"/>
            </a:xfrm>
          </p:grpSpPr>
          <p:sp>
            <p:nvSpPr>
              <p:cNvPr id="16" name="文本框 15">
                <a:extLst>
                  <a:ext uri="{FF2B5EF4-FFF2-40B4-BE49-F238E27FC236}">
                    <a16:creationId xmlns:a16="http://schemas.microsoft.com/office/drawing/2014/main" id="{E1D382E9-D5D1-2F5D-2644-692481B787DF}"/>
                  </a:ext>
                </a:extLst>
              </p:cNvPr>
              <p:cNvSpPr txBox="1"/>
              <p:nvPr/>
            </p:nvSpPr>
            <p:spPr>
              <a:xfrm>
                <a:off x="1207802" y="3753597"/>
                <a:ext cx="2921938" cy="1530355"/>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endParaRPr lang="en-US" altLang="zh-CN" sz="1600" dirty="0">
                  <a:solidFill>
                    <a:schemeClr val="tx1">
                      <a:lumMod val="50000"/>
                      <a:lumOff val="50000"/>
                    </a:schemeClr>
                  </a:solidFill>
                  <a:latin typeface="思源黑体 CN Bold"/>
                  <a:ea typeface="思源宋体 CN" panose="02020400000000000000" pitchFamily="18" charset="-122"/>
                  <a:cs typeface="+mn-ea"/>
                  <a:sym typeface="+mn-lt"/>
                </a:endParaRPr>
              </a:p>
              <a:p>
                <a:pPr>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sp>
            <p:nvSpPr>
              <p:cNvPr id="17" name="文本框 16">
                <a:extLst>
                  <a:ext uri="{FF2B5EF4-FFF2-40B4-BE49-F238E27FC236}">
                    <a16:creationId xmlns:a16="http://schemas.microsoft.com/office/drawing/2014/main" id="{233574F4-3953-703B-C584-7977E0C4CC80}"/>
                  </a:ext>
                </a:extLst>
              </p:cNvPr>
              <p:cNvSpPr txBox="1"/>
              <p:nvPr/>
            </p:nvSpPr>
            <p:spPr>
              <a:xfrm>
                <a:off x="1968646" y="3037594"/>
                <a:ext cx="1444810" cy="463588"/>
              </a:xfrm>
              <a:prstGeom prst="rect">
                <a:avLst/>
              </a:prstGeom>
              <a:noFill/>
            </p:spPr>
            <p:txBody>
              <a:bodyPr wrap="square" rtlCol="0">
                <a:spAutoFit/>
              </a:bodyPr>
              <a:lstStyle/>
              <a:p>
                <a:pPr algn="l">
                  <a:lnSpc>
                    <a:spcPct val="150000"/>
                  </a:lnSpc>
                </a:pPr>
                <a:r>
                  <a:rPr lang="zh-CN" altLang="en-US" sz="1800" b="1" spc="300" dirty="0">
                    <a:solidFill>
                      <a:srgbClr val="122E66"/>
                    </a:solidFill>
                    <a:latin typeface="思源黑体 CN Bold"/>
                    <a:ea typeface="思源宋体 CN" panose="02020400000000000000" pitchFamily="18" charset="-122"/>
                    <a:cs typeface="+mn-ea"/>
                    <a:sym typeface="+mn-lt"/>
                  </a:rPr>
                  <a:t>灰度图像</a:t>
                </a:r>
              </a:p>
            </p:txBody>
          </p:sp>
        </p:grpSp>
        <p:grpSp>
          <p:nvGrpSpPr>
            <p:cNvPr id="13" name="组合 12">
              <a:extLst>
                <a:ext uri="{FF2B5EF4-FFF2-40B4-BE49-F238E27FC236}">
                  <a16:creationId xmlns:a16="http://schemas.microsoft.com/office/drawing/2014/main" id="{1F8E20FC-4204-BD96-CFB4-18CD98A53D76}"/>
                </a:ext>
              </a:extLst>
            </p:cNvPr>
            <p:cNvGrpSpPr/>
            <p:nvPr/>
          </p:nvGrpSpPr>
          <p:grpSpPr>
            <a:xfrm>
              <a:off x="8242535" y="3203615"/>
              <a:ext cx="2921938" cy="2243806"/>
              <a:chOff x="1207802" y="3040146"/>
              <a:chExt cx="2921938" cy="2243806"/>
            </a:xfrm>
          </p:grpSpPr>
          <p:sp>
            <p:nvSpPr>
              <p:cNvPr id="14" name="文本框 13">
                <a:extLst>
                  <a:ext uri="{FF2B5EF4-FFF2-40B4-BE49-F238E27FC236}">
                    <a16:creationId xmlns:a16="http://schemas.microsoft.com/office/drawing/2014/main" id="{21C6DD35-9377-CBF6-8D02-D4578DAF8A83}"/>
                  </a:ext>
                </a:extLst>
              </p:cNvPr>
              <p:cNvSpPr txBox="1"/>
              <p:nvPr/>
            </p:nvSpPr>
            <p:spPr>
              <a:xfrm>
                <a:off x="1207802" y="3753597"/>
                <a:ext cx="2921938" cy="1530355"/>
              </a:xfrm>
              <a:prstGeom prst="rect">
                <a:avLst/>
              </a:prstGeom>
              <a:noFill/>
            </p:spPr>
            <p:txBody>
              <a:bodyPr wrap="square" rtlCol="0">
                <a:spAutoFit/>
              </a:bodyPr>
              <a:lstStyle/>
              <a:p>
                <a:pPr algn="l">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endParaRPr lang="en-US" altLang="zh-CN" sz="1600" dirty="0">
                  <a:solidFill>
                    <a:schemeClr val="tx1">
                      <a:lumMod val="50000"/>
                      <a:lumOff val="50000"/>
                    </a:schemeClr>
                  </a:solidFill>
                  <a:latin typeface="思源黑体 CN Bold"/>
                  <a:ea typeface="思源宋体 CN" panose="02020400000000000000" pitchFamily="18" charset="-122"/>
                  <a:cs typeface="+mn-ea"/>
                  <a:sym typeface="+mn-lt"/>
                </a:endParaRPr>
              </a:p>
              <a:p>
                <a:pPr>
                  <a:lnSpc>
                    <a:spcPct val="150000"/>
                  </a:lnSpc>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点击添加相关标题文字，点击添加相关标题文字，添加文字</a:t>
                </a:r>
              </a:p>
            </p:txBody>
          </p:sp>
          <p:sp>
            <p:nvSpPr>
              <p:cNvPr id="15" name="文本框 14">
                <a:extLst>
                  <a:ext uri="{FF2B5EF4-FFF2-40B4-BE49-F238E27FC236}">
                    <a16:creationId xmlns:a16="http://schemas.microsoft.com/office/drawing/2014/main" id="{96DF0FD1-D4DC-ECB9-723C-6DD3080BB3A5}"/>
                  </a:ext>
                </a:extLst>
              </p:cNvPr>
              <p:cNvSpPr txBox="1"/>
              <p:nvPr/>
            </p:nvSpPr>
            <p:spPr>
              <a:xfrm>
                <a:off x="1959206" y="3040146"/>
                <a:ext cx="1444810" cy="463588"/>
              </a:xfrm>
              <a:prstGeom prst="rect">
                <a:avLst/>
              </a:prstGeom>
              <a:noFill/>
            </p:spPr>
            <p:txBody>
              <a:bodyPr wrap="square" rtlCol="0">
                <a:spAutoFit/>
              </a:bodyPr>
              <a:lstStyle/>
              <a:p>
                <a:pPr algn="l">
                  <a:lnSpc>
                    <a:spcPct val="150000"/>
                  </a:lnSpc>
                </a:pPr>
                <a:r>
                  <a:rPr lang="zh-CN" altLang="en-US" sz="1800" b="1" spc="300" dirty="0">
                    <a:solidFill>
                      <a:srgbClr val="122E66"/>
                    </a:solidFill>
                    <a:latin typeface="思源黑体 CN Bold"/>
                    <a:ea typeface="思源宋体 CN" panose="02020400000000000000" pitchFamily="18" charset="-122"/>
                    <a:cs typeface="+mn-ea"/>
                    <a:sym typeface="+mn-lt"/>
                  </a:rPr>
                  <a:t>彩色图像</a:t>
                </a:r>
              </a:p>
            </p:txBody>
          </p:sp>
        </p:grpSp>
      </p:grpSp>
      <p:grpSp>
        <p:nvGrpSpPr>
          <p:cNvPr id="48" name="组合 47">
            <a:extLst>
              <a:ext uri="{FF2B5EF4-FFF2-40B4-BE49-F238E27FC236}">
                <a16:creationId xmlns:a16="http://schemas.microsoft.com/office/drawing/2014/main" id="{C2207E52-F099-0A5F-2E1F-403289209E12}"/>
              </a:ext>
            </a:extLst>
          </p:cNvPr>
          <p:cNvGrpSpPr/>
          <p:nvPr/>
        </p:nvGrpSpPr>
        <p:grpSpPr>
          <a:xfrm>
            <a:off x="707718" y="813975"/>
            <a:ext cx="3828219" cy="430887"/>
            <a:chOff x="707718" y="813975"/>
            <a:chExt cx="3828219" cy="430887"/>
          </a:xfrm>
        </p:grpSpPr>
        <p:cxnSp>
          <p:nvCxnSpPr>
            <p:cNvPr id="49" name="直接连接符 48">
              <a:extLst>
                <a:ext uri="{FF2B5EF4-FFF2-40B4-BE49-F238E27FC236}">
                  <a16:creationId xmlns:a16="http://schemas.microsoft.com/office/drawing/2014/main" id="{E100684E-3897-1363-CF31-9567922E4227}"/>
                </a:ext>
              </a:extLst>
            </p:cNvPr>
            <p:cNvCxnSpPr>
              <a:cxnSpLocks/>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53EC44E1-E870-5958-D79E-DC4C5D2E00EE}"/>
                </a:ext>
              </a:extLst>
            </p:cNvPr>
            <p:cNvSpPr txBox="1"/>
            <p:nvPr/>
          </p:nvSpPr>
          <p:spPr>
            <a:xfrm>
              <a:off x="841558" y="813975"/>
              <a:ext cx="3694379"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00156C"/>
                  </a:solidFill>
                  <a:effectLst/>
                  <a:uLnTx/>
                  <a:uFillTx/>
                  <a:latin typeface="+mn-ea"/>
                  <a:cs typeface="+mn-ea"/>
                </a:rPr>
                <a:t>(2,2)</a:t>
              </a:r>
              <a:r>
                <a:rPr kumimoji="0" lang="zh-CN" altLang="en-US" sz="2200" b="0" i="0" u="none" strike="noStrike" kern="1200" cap="none" spc="0" normalizeH="0" baseline="0" noProof="0" dirty="0">
                  <a:ln>
                    <a:noFill/>
                  </a:ln>
                  <a:solidFill>
                    <a:srgbClr val="00156C"/>
                  </a:solidFill>
                  <a:effectLst/>
                  <a:uLnTx/>
                  <a:uFillTx/>
                  <a:latin typeface="+mn-ea"/>
                  <a:cs typeface="+mn-ea"/>
                </a:rPr>
                <a:t>可视密钥分享方案</a:t>
              </a:r>
            </a:p>
          </p:txBody>
        </p:sp>
      </p:grpSp>
      <p:grpSp>
        <p:nvGrpSpPr>
          <p:cNvPr id="2" name="组合 1">
            <a:extLst>
              <a:ext uri="{FF2B5EF4-FFF2-40B4-BE49-F238E27FC236}">
                <a16:creationId xmlns:a16="http://schemas.microsoft.com/office/drawing/2014/main" id="{5751D216-AF8C-0FD2-4B94-2A0DA2F92E7B}"/>
              </a:ext>
            </a:extLst>
          </p:cNvPr>
          <p:cNvGrpSpPr/>
          <p:nvPr/>
        </p:nvGrpSpPr>
        <p:grpSpPr>
          <a:xfrm>
            <a:off x="274736" y="6424556"/>
            <a:ext cx="7363462" cy="384854"/>
            <a:chOff x="-266928" y="6454146"/>
            <a:chExt cx="7363462" cy="384854"/>
          </a:xfrm>
        </p:grpSpPr>
        <p:sp>
          <p:nvSpPr>
            <p:cNvPr id="3" name="箭头: 五边形 2">
              <a:extLst>
                <a:ext uri="{FF2B5EF4-FFF2-40B4-BE49-F238E27FC236}">
                  <a16:creationId xmlns:a16="http://schemas.microsoft.com/office/drawing/2014/main" id="{0BD93C99-630B-9D7A-44E3-D8AB60D5DFF4}"/>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26" name="组合 25">
              <a:extLst>
                <a:ext uri="{FF2B5EF4-FFF2-40B4-BE49-F238E27FC236}">
                  <a16:creationId xmlns:a16="http://schemas.microsoft.com/office/drawing/2014/main" id="{8D55AE2D-5E7F-50D5-4731-2DF386667D03}"/>
                </a:ext>
              </a:extLst>
            </p:cNvPr>
            <p:cNvGrpSpPr/>
            <p:nvPr/>
          </p:nvGrpSpPr>
          <p:grpSpPr>
            <a:xfrm>
              <a:off x="-266928" y="6454146"/>
              <a:ext cx="7363462" cy="377491"/>
              <a:chOff x="2954357" y="299983"/>
              <a:chExt cx="7363462" cy="377491"/>
            </a:xfrm>
          </p:grpSpPr>
          <p:sp>
            <p:nvSpPr>
              <p:cNvPr id="27" name="文本框 26">
                <a:extLst>
                  <a:ext uri="{FF2B5EF4-FFF2-40B4-BE49-F238E27FC236}">
                    <a16:creationId xmlns:a16="http://schemas.microsoft.com/office/drawing/2014/main" id="{1730C7E7-2C90-0EB1-68C9-1A93F6F5AECD}"/>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28" name="文本框 27">
                <a:extLst>
                  <a:ext uri="{FF2B5EF4-FFF2-40B4-BE49-F238E27FC236}">
                    <a16:creationId xmlns:a16="http://schemas.microsoft.com/office/drawing/2014/main" id="{1241CA68-F659-C110-C061-87C21E589480}"/>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29" name="文本框 28">
                <a:extLst>
                  <a:ext uri="{FF2B5EF4-FFF2-40B4-BE49-F238E27FC236}">
                    <a16:creationId xmlns:a16="http://schemas.microsoft.com/office/drawing/2014/main" id="{BEE5882F-9E71-5C81-C6C2-3420316E4640}"/>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30" name="文本框 29">
                <a:extLst>
                  <a:ext uri="{FF2B5EF4-FFF2-40B4-BE49-F238E27FC236}">
                    <a16:creationId xmlns:a16="http://schemas.microsoft.com/office/drawing/2014/main" id="{C39BFAD6-9421-1E94-BDF6-357F2947CB54}"/>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31" name="文本框 30">
                <a:extLst>
                  <a:ext uri="{FF2B5EF4-FFF2-40B4-BE49-F238E27FC236}">
                    <a16:creationId xmlns:a16="http://schemas.microsoft.com/office/drawing/2014/main" id="{5D3FB05D-BBD3-0A01-093A-2CE75506083D}"/>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32" name="直接连接符 31">
                <a:extLst>
                  <a:ext uri="{FF2B5EF4-FFF2-40B4-BE49-F238E27FC236}">
                    <a16:creationId xmlns:a16="http://schemas.microsoft.com/office/drawing/2014/main" id="{69E014F4-2869-8D95-59D6-2D7039D40D78}"/>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11A9F9E-F8D7-B7AD-762B-172B9A7DADF6}"/>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99376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196455" y="451250"/>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7" name="组合 6">
            <a:extLst>
              <a:ext uri="{FF2B5EF4-FFF2-40B4-BE49-F238E27FC236}">
                <a16:creationId xmlns:a16="http://schemas.microsoft.com/office/drawing/2014/main" id="{035D2321-05FE-9F25-86C1-AEFCCDE9F710}"/>
              </a:ext>
            </a:extLst>
          </p:cNvPr>
          <p:cNvGrpSpPr/>
          <p:nvPr/>
        </p:nvGrpSpPr>
        <p:grpSpPr>
          <a:xfrm>
            <a:off x="707718" y="813975"/>
            <a:ext cx="5622325" cy="769441"/>
            <a:chOff x="707718" y="813975"/>
            <a:chExt cx="4631725" cy="769441"/>
          </a:xfrm>
        </p:grpSpPr>
        <p:cxnSp>
          <p:nvCxnSpPr>
            <p:cNvPr id="29" name="直接连接符 28">
              <a:extLst>
                <a:ext uri="{FF2B5EF4-FFF2-40B4-BE49-F238E27FC236}">
                  <a16:creationId xmlns:a16="http://schemas.microsoft.com/office/drawing/2014/main" id="{D19D9943-2FC6-8BAB-6D63-95EB695E6EAF}"/>
                </a:ext>
              </a:extLst>
            </p:cNvPr>
            <p:cNvCxnSpPr>
              <a:cxnSpLocks/>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61DDB0D-F6B0-8357-BAF3-6B13EA04797F}"/>
                </a:ext>
              </a:extLst>
            </p:cNvPr>
            <p:cNvSpPr txBox="1"/>
            <p:nvPr/>
          </p:nvSpPr>
          <p:spPr>
            <a:xfrm>
              <a:off x="841558" y="813975"/>
              <a:ext cx="4497885"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二值图像</a:t>
              </a:r>
              <a:r>
                <a:rPr kumimoji="0" lang="en-US" altLang="zh-CN" sz="2200" b="0" i="0" u="none" strike="noStrike" kern="1200" cap="none" spc="0" normalizeH="0" baseline="0" noProof="0" dirty="0">
                  <a:ln>
                    <a:noFill/>
                  </a:ln>
                  <a:solidFill>
                    <a:srgbClr val="00156C"/>
                  </a:solidFill>
                  <a:effectLst/>
                  <a:uLnTx/>
                  <a:uFillTx/>
                  <a:latin typeface="+mn-ea"/>
                  <a:cs typeface="+mn-ea"/>
                </a:rPr>
                <a:t>(2,2)</a:t>
              </a:r>
              <a:r>
                <a:rPr kumimoji="0" lang="zh-CN" altLang="en-US" sz="2200" b="0" i="0" u="none" strike="noStrike" kern="1200" cap="none" spc="0" normalizeH="0" baseline="0" noProof="0" dirty="0">
                  <a:ln>
                    <a:noFill/>
                  </a:ln>
                  <a:solidFill>
                    <a:srgbClr val="00156C"/>
                  </a:solidFill>
                  <a:effectLst/>
                  <a:uLnTx/>
                  <a:uFillTx/>
                  <a:latin typeface="+mn-ea"/>
                  <a:cs typeface="+mn-ea"/>
                </a:rPr>
                <a:t>可视密钥分享方案</a:t>
              </a:r>
              <a:r>
                <a:rPr kumimoji="0" lang="en-US" altLang="zh-CN" sz="2200" b="0" i="0" u="none" strike="noStrike" kern="1200" cap="none" spc="0" normalizeH="0" baseline="0" noProof="0" dirty="0">
                  <a:ln>
                    <a:noFill/>
                  </a:ln>
                  <a:solidFill>
                    <a:srgbClr val="00156C"/>
                  </a:solidFill>
                  <a:effectLst/>
                  <a:uLnTx/>
                  <a:uFillTx/>
                  <a:latin typeface="+mn-ea"/>
                  <a:cs typeface="+mn-ea"/>
                </a:rPr>
                <a:t>—</a:t>
              </a:r>
              <a:r>
                <a:rPr kumimoji="0" lang="zh-CN" altLang="en-US" sz="2200" b="0" i="0" u="none" strike="noStrike" kern="1200" cap="none" spc="0" normalizeH="0" baseline="0" noProof="0" dirty="0">
                  <a:ln>
                    <a:noFill/>
                  </a:ln>
                  <a:solidFill>
                    <a:srgbClr val="00156C"/>
                  </a:solidFill>
                  <a:effectLst/>
                  <a:uLnTx/>
                  <a:uFillTx/>
                  <a:latin typeface="+mn-ea"/>
                  <a:cs typeface="+mn-ea"/>
                </a:rPr>
                <a:t>原理</a:t>
              </a:r>
            </a:p>
          </p:txBody>
        </p:sp>
      </p:grpSp>
      <p:grpSp>
        <p:nvGrpSpPr>
          <p:cNvPr id="2" name="组合 1">
            <a:extLst>
              <a:ext uri="{FF2B5EF4-FFF2-40B4-BE49-F238E27FC236}">
                <a16:creationId xmlns:a16="http://schemas.microsoft.com/office/drawing/2014/main" id="{92C979F1-1D01-78B5-1527-D35998ACEE22}"/>
              </a:ext>
            </a:extLst>
          </p:cNvPr>
          <p:cNvGrpSpPr/>
          <p:nvPr/>
        </p:nvGrpSpPr>
        <p:grpSpPr>
          <a:xfrm>
            <a:off x="746888" y="1470245"/>
            <a:ext cx="4911198" cy="4114465"/>
            <a:chOff x="820411" y="789249"/>
            <a:chExt cx="5341265" cy="5136862"/>
          </a:xfrm>
        </p:grpSpPr>
        <p:grpSp>
          <p:nvGrpSpPr>
            <p:cNvPr id="25" name="组合 24">
              <a:extLst>
                <a:ext uri="{FF2B5EF4-FFF2-40B4-BE49-F238E27FC236}">
                  <a16:creationId xmlns:a16="http://schemas.microsoft.com/office/drawing/2014/main" id="{97B7AFCB-13E1-0AD7-0DF7-08128A5A1203}"/>
                </a:ext>
              </a:extLst>
            </p:cNvPr>
            <p:cNvGrpSpPr/>
            <p:nvPr/>
          </p:nvGrpSpPr>
          <p:grpSpPr>
            <a:xfrm>
              <a:off x="820411" y="789249"/>
              <a:ext cx="5165619" cy="4188889"/>
              <a:chOff x="839020" y="-1797974"/>
              <a:chExt cx="5165619" cy="4188889"/>
            </a:xfrm>
          </p:grpSpPr>
          <p:grpSp>
            <p:nvGrpSpPr>
              <p:cNvPr id="26" name="组合 25">
                <a:extLst>
                  <a:ext uri="{FF2B5EF4-FFF2-40B4-BE49-F238E27FC236}">
                    <a16:creationId xmlns:a16="http://schemas.microsoft.com/office/drawing/2014/main" id="{5C7B1B6D-FEF1-9937-DE23-1C39F8995079}"/>
                  </a:ext>
                </a:extLst>
              </p:cNvPr>
              <p:cNvGrpSpPr/>
              <p:nvPr/>
            </p:nvGrpSpPr>
            <p:grpSpPr>
              <a:xfrm>
                <a:off x="839020" y="-1779526"/>
                <a:ext cx="5165619" cy="2331707"/>
                <a:chOff x="839020" y="-1616066"/>
                <a:chExt cx="5165619" cy="2331707"/>
              </a:xfrm>
            </p:grpSpPr>
            <p:sp>
              <p:nvSpPr>
                <p:cNvPr id="32" name="矩形 31">
                  <a:extLst>
                    <a:ext uri="{FF2B5EF4-FFF2-40B4-BE49-F238E27FC236}">
                      <a16:creationId xmlns:a16="http://schemas.microsoft.com/office/drawing/2014/main" id="{2247E9A1-43B9-97D3-B2CD-4E24B62591E3}"/>
                    </a:ext>
                  </a:extLst>
                </p:cNvPr>
                <p:cNvSpPr/>
                <p:nvPr/>
              </p:nvSpPr>
              <p:spPr>
                <a:xfrm>
                  <a:off x="839020" y="-1533093"/>
                  <a:ext cx="5165619" cy="2248734"/>
                </a:xfrm>
                <a:prstGeom prst="rect">
                  <a:avLst/>
                </a:prstGeom>
                <a:gradFill flip="none" rotWithShape="1">
                  <a:gsLst>
                    <a:gs pos="69000">
                      <a:srgbClr val="FFFFFF">
                        <a:alpha val="80000"/>
                      </a:srgbClr>
                    </a:gs>
                    <a:gs pos="43000">
                      <a:schemeClr val="bg1"/>
                    </a:gs>
                    <a:gs pos="100000">
                      <a:schemeClr val="bg1">
                        <a:alpha val="0"/>
                      </a:schemeClr>
                    </a:gs>
                  </a:gsLst>
                  <a:lin ang="0" scaled="1"/>
                  <a:tileRect/>
                </a:gra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宋体 CN Heavy"/>
                    <a:ea typeface="思源宋体 CN Heavy"/>
                    <a:cs typeface="+mn-cs"/>
                  </a:endParaRPr>
                </a:p>
              </p:txBody>
            </p:sp>
            <p:cxnSp>
              <p:nvCxnSpPr>
                <p:cNvPr id="33" name="直接连接符 32">
                  <a:extLst>
                    <a:ext uri="{FF2B5EF4-FFF2-40B4-BE49-F238E27FC236}">
                      <a16:creationId xmlns:a16="http://schemas.microsoft.com/office/drawing/2014/main" id="{341E60FE-5BB0-134D-A46C-81AFDEC819DE}"/>
                    </a:ext>
                  </a:extLst>
                </p:cNvPr>
                <p:cNvCxnSpPr>
                  <a:cxnSpLocks/>
                </p:cNvCxnSpPr>
                <p:nvPr/>
              </p:nvCxnSpPr>
              <p:spPr>
                <a:xfrm>
                  <a:off x="913206" y="-1616066"/>
                  <a:ext cx="0" cy="2248734"/>
                </a:xfrm>
                <a:prstGeom prst="line">
                  <a:avLst/>
                </a:prstGeom>
                <a:ln w="76200" cap="rnd">
                  <a:gradFill>
                    <a:gsLst>
                      <a:gs pos="0">
                        <a:srgbClr val="122E66"/>
                      </a:gs>
                      <a:gs pos="100000">
                        <a:schemeClr val="accent1">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6394C1F7-5C42-99E6-A730-CF093BAA14AD}"/>
                  </a:ext>
                </a:extLst>
              </p:cNvPr>
              <p:cNvSpPr txBox="1"/>
              <p:nvPr/>
            </p:nvSpPr>
            <p:spPr>
              <a:xfrm>
                <a:off x="1439887" y="-1797974"/>
                <a:ext cx="3694379" cy="527230"/>
              </a:xfrm>
              <a:prstGeom prst="rect">
                <a:avLst/>
              </a:prstGeom>
              <a:noFill/>
            </p:spPr>
            <p:txBody>
              <a:bodyPr wrap="square">
                <a:spAutoFit/>
              </a:bodyPr>
              <a:lstStyle/>
              <a:p>
                <a:pPr algn="l">
                  <a:lnSpc>
                    <a:spcPct val="150000"/>
                  </a:lnSpc>
                </a:pPr>
                <a:r>
                  <a:rPr lang="en-US" altLang="zh-CN" sz="1600" spc="300" dirty="0">
                    <a:solidFill>
                      <a:srgbClr val="122E66"/>
                    </a:solidFill>
                    <a:latin typeface="思源黑体 CN Bold"/>
                    <a:ea typeface="思源宋体 CN" panose="02020400000000000000" pitchFamily="18" charset="-122"/>
                    <a:cs typeface="+mn-ea"/>
                    <a:sym typeface="+mn-lt"/>
                  </a:rPr>
                  <a:t>Shamir</a:t>
                </a:r>
                <a:r>
                  <a:rPr lang="zh-CN" altLang="en-US" sz="1600" spc="300" dirty="0">
                    <a:solidFill>
                      <a:srgbClr val="122E66"/>
                    </a:solidFill>
                    <a:latin typeface="思源黑体 CN Bold"/>
                    <a:ea typeface="思源宋体 CN" panose="02020400000000000000" pitchFamily="18" charset="-122"/>
                    <a:cs typeface="+mn-ea"/>
                    <a:sym typeface="+mn-lt"/>
                  </a:rPr>
                  <a:t>二值信息分存方案</a:t>
                </a:r>
              </a:p>
            </p:txBody>
          </p:sp>
          <p:sp>
            <p:nvSpPr>
              <p:cNvPr id="28" name="文本框 27">
                <a:extLst>
                  <a:ext uri="{FF2B5EF4-FFF2-40B4-BE49-F238E27FC236}">
                    <a16:creationId xmlns:a16="http://schemas.microsoft.com/office/drawing/2014/main" id="{C90BA70E-B026-407E-0BAB-25000A131098}"/>
                  </a:ext>
                </a:extLst>
              </p:cNvPr>
              <p:cNvSpPr txBox="1"/>
              <p:nvPr/>
            </p:nvSpPr>
            <p:spPr>
              <a:xfrm>
                <a:off x="899092" y="1929808"/>
                <a:ext cx="4980459" cy="461107"/>
              </a:xfrm>
              <a:prstGeom prst="rect">
                <a:avLst/>
              </a:prstGeom>
              <a:noFill/>
            </p:spPr>
            <p:txBody>
              <a:bodyPr wrap="square">
                <a:spAutoFit/>
              </a:bodyPr>
              <a:lstStyle/>
              <a:p>
                <a:pPr algn="just">
                  <a:buClr>
                    <a:srgbClr val="0E419C"/>
                  </a:buClr>
                </a:pPr>
                <a:endParaRPr kumimoji="0" lang="en-US" altLang="zh-CN" sz="1800" b="0" i="0" u="none" strike="noStrike" kern="1200" cap="none" spc="0" normalizeH="0" baseline="0" noProof="1">
                  <a:ln>
                    <a:noFill/>
                  </a:ln>
                  <a:solidFill>
                    <a:schemeClr val="bg1">
                      <a:lumMod val="75000"/>
                    </a:schemeClr>
                  </a:solidFill>
                  <a:effectLst/>
                  <a:uLnTx/>
                  <a:uFillTx/>
                  <a:latin typeface="Arial" panose="020B0604020202020204" pitchFamily="34" charset="0"/>
                  <a:ea typeface="Open Sans Light" panose="020B0306030504020204" pitchFamily="34" charset="0"/>
                  <a:cs typeface="Arial" panose="020B0604020202020204" pitchFamily="34" charset="0"/>
                  <a:sym typeface="Segoe UI Symbol" panose="020B0502040204020203" pitchFamily="34" charset="0"/>
                </a:endParaRPr>
              </a:p>
            </p:txBody>
          </p:sp>
          <p:pic>
            <p:nvPicPr>
              <p:cNvPr id="31" name="图形 30">
                <a:extLst>
                  <a:ext uri="{FF2B5EF4-FFF2-40B4-BE49-F238E27FC236}">
                    <a16:creationId xmlns:a16="http://schemas.microsoft.com/office/drawing/2014/main" id="{3CD2D77C-B27E-7BF1-F911-2AA641EC151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9846" y="-1701202"/>
                <a:ext cx="386777" cy="386777"/>
              </a:xfrm>
              <a:prstGeom prst="rect">
                <a:avLst/>
              </a:prstGeom>
            </p:spPr>
          </p:pic>
        </p:grpSp>
        <p:grpSp>
          <p:nvGrpSpPr>
            <p:cNvPr id="34" name="组合 33">
              <a:extLst>
                <a:ext uri="{FF2B5EF4-FFF2-40B4-BE49-F238E27FC236}">
                  <a16:creationId xmlns:a16="http://schemas.microsoft.com/office/drawing/2014/main" id="{89CE3168-EC1A-A68B-0BB6-56374E1FA41F}"/>
                </a:ext>
              </a:extLst>
            </p:cNvPr>
            <p:cNvGrpSpPr/>
            <p:nvPr/>
          </p:nvGrpSpPr>
          <p:grpSpPr>
            <a:xfrm>
              <a:off x="894597" y="3637490"/>
              <a:ext cx="5267079" cy="2288621"/>
              <a:chOff x="-4853884" y="1046155"/>
              <a:chExt cx="5267079" cy="2288621"/>
            </a:xfrm>
          </p:grpSpPr>
          <p:grpSp>
            <p:nvGrpSpPr>
              <p:cNvPr id="35" name="组合 34">
                <a:extLst>
                  <a:ext uri="{FF2B5EF4-FFF2-40B4-BE49-F238E27FC236}">
                    <a16:creationId xmlns:a16="http://schemas.microsoft.com/office/drawing/2014/main" id="{AD2FD113-AA21-A7D9-011E-13D79EC8C804}"/>
                  </a:ext>
                </a:extLst>
              </p:cNvPr>
              <p:cNvGrpSpPr/>
              <p:nvPr/>
            </p:nvGrpSpPr>
            <p:grpSpPr>
              <a:xfrm>
                <a:off x="-4853884" y="1076745"/>
                <a:ext cx="5267079" cy="2258031"/>
                <a:chOff x="-4853884" y="1240205"/>
                <a:chExt cx="5267079" cy="2258031"/>
              </a:xfrm>
            </p:grpSpPr>
            <p:sp>
              <p:nvSpPr>
                <p:cNvPr id="39" name="矩形 38">
                  <a:extLst>
                    <a:ext uri="{FF2B5EF4-FFF2-40B4-BE49-F238E27FC236}">
                      <a16:creationId xmlns:a16="http://schemas.microsoft.com/office/drawing/2014/main" id="{4E5AC825-4558-9207-ABBD-E59E125E7FD7}"/>
                    </a:ext>
                  </a:extLst>
                </p:cNvPr>
                <p:cNvSpPr/>
                <p:nvPr/>
              </p:nvSpPr>
              <p:spPr>
                <a:xfrm>
                  <a:off x="-4752424" y="1249504"/>
                  <a:ext cx="5165619" cy="2248732"/>
                </a:xfrm>
                <a:prstGeom prst="rect">
                  <a:avLst/>
                </a:prstGeom>
                <a:gradFill flip="none" rotWithShape="1">
                  <a:gsLst>
                    <a:gs pos="69000">
                      <a:srgbClr val="FFFFFF">
                        <a:alpha val="80000"/>
                      </a:srgbClr>
                    </a:gs>
                    <a:gs pos="43000">
                      <a:schemeClr val="bg1"/>
                    </a:gs>
                    <a:gs pos="100000">
                      <a:schemeClr val="bg1">
                        <a:alpha val="0"/>
                      </a:schemeClr>
                    </a:gs>
                  </a:gsLst>
                  <a:lin ang="0" scaled="1"/>
                  <a:tileRect/>
                </a:gra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宋体 CN Heavy"/>
                    <a:ea typeface="思源宋体 CN Heavy"/>
                    <a:cs typeface="+mn-cs"/>
                  </a:endParaRPr>
                </a:p>
              </p:txBody>
            </p:sp>
            <p:cxnSp>
              <p:nvCxnSpPr>
                <p:cNvPr id="40" name="直接连接符 39">
                  <a:extLst>
                    <a:ext uri="{FF2B5EF4-FFF2-40B4-BE49-F238E27FC236}">
                      <a16:creationId xmlns:a16="http://schemas.microsoft.com/office/drawing/2014/main" id="{8D2DE06F-D642-FC6C-3637-E7F0BFB00F58}"/>
                    </a:ext>
                  </a:extLst>
                </p:cNvPr>
                <p:cNvCxnSpPr>
                  <a:cxnSpLocks/>
                </p:cNvCxnSpPr>
                <p:nvPr/>
              </p:nvCxnSpPr>
              <p:spPr>
                <a:xfrm>
                  <a:off x="-4853884" y="1240205"/>
                  <a:ext cx="0" cy="2248734"/>
                </a:xfrm>
                <a:prstGeom prst="line">
                  <a:avLst/>
                </a:prstGeom>
                <a:ln w="76200" cap="rnd">
                  <a:gradFill>
                    <a:gsLst>
                      <a:gs pos="0">
                        <a:srgbClr val="122E66"/>
                      </a:gs>
                      <a:gs pos="100000">
                        <a:schemeClr val="accent1">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75668C96-27BD-4D27-D64C-2C499175FC80}"/>
                  </a:ext>
                </a:extLst>
              </p:cNvPr>
              <p:cNvSpPr txBox="1"/>
              <p:nvPr/>
            </p:nvSpPr>
            <p:spPr>
              <a:xfrm>
                <a:off x="-4353871" y="1046155"/>
                <a:ext cx="3694379" cy="4226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122E66"/>
                    </a:solidFill>
                    <a:latin typeface="OPPOSans B"/>
                    <a:ea typeface="OPPOSans B"/>
                  </a:rPr>
                  <a:t>可视密码学原理</a:t>
                </a:r>
                <a:endParaRPr kumimoji="0" lang="zh-CN" altLang="en-US" sz="1600" b="0" i="0" u="none" strike="noStrike" kern="1200" cap="none" spc="0" normalizeH="0" baseline="0" noProof="0" dirty="0">
                  <a:ln>
                    <a:noFill/>
                  </a:ln>
                  <a:solidFill>
                    <a:srgbClr val="122E66"/>
                  </a:solidFill>
                  <a:effectLst/>
                  <a:uLnTx/>
                  <a:uFillTx/>
                  <a:latin typeface="OPPOSans B"/>
                  <a:ea typeface="OPPOSans B"/>
                  <a:cs typeface="+mn-cs"/>
                </a:endParaRPr>
              </a:p>
            </p:txBody>
          </p:sp>
          <p:pic>
            <p:nvPicPr>
              <p:cNvPr id="38" name="图形 37">
                <a:extLst>
                  <a:ext uri="{FF2B5EF4-FFF2-40B4-BE49-F238E27FC236}">
                    <a16:creationId xmlns:a16="http://schemas.microsoft.com/office/drawing/2014/main" id="{D4229C84-2FC9-539E-595D-81126F921A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8452" y="1099284"/>
                <a:ext cx="386777" cy="386777"/>
              </a:xfrm>
              <a:prstGeom prst="rect">
                <a:avLst/>
              </a:prstGeom>
            </p:spPr>
          </p:pic>
        </p:grpSp>
      </p:grpSp>
      <p:sp>
        <p:nvSpPr>
          <p:cNvPr id="43" name="文本框 42">
            <a:extLst>
              <a:ext uri="{FF2B5EF4-FFF2-40B4-BE49-F238E27FC236}">
                <a16:creationId xmlns:a16="http://schemas.microsoft.com/office/drawing/2014/main" id="{2C69ABF7-9DE9-D4A7-CE9A-1075E1E2773E}"/>
              </a:ext>
            </a:extLst>
          </p:cNvPr>
          <p:cNvSpPr txBox="1"/>
          <p:nvPr/>
        </p:nvSpPr>
        <p:spPr>
          <a:xfrm>
            <a:off x="891891" y="1783664"/>
            <a:ext cx="5370913" cy="1530291"/>
          </a:xfrm>
          <a:prstGeom prst="rect">
            <a:avLst/>
          </a:prstGeom>
          <a:noFill/>
        </p:spPr>
        <p:txBody>
          <a:bodyPr wrap="square" rtlCol="0">
            <a:spAutoFit/>
          </a:bodyPr>
          <a:lstStyle/>
          <a:p>
            <a:pPr algn="l">
              <a:lnSpc>
                <a:spcPct val="150000"/>
              </a:lnSpc>
              <a:buClr>
                <a:srgbClr val="122E66"/>
              </a:buClr>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原始图像的每个黑或白像素被</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2</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个子块所替代，其中每个子块由</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2x2</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个黑、白像素构成，这样就生成两幅膨胀了的图形，这两幅图像的叠加得到放大了</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4</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倍且对比度有所降低的原始图像。</a:t>
            </a:r>
            <a:endParaRPr lang="en-US" altLang="zh-CN" sz="1600" dirty="0">
              <a:solidFill>
                <a:schemeClr val="tx1">
                  <a:lumMod val="50000"/>
                  <a:lumOff val="50000"/>
                </a:schemeClr>
              </a:solidFill>
              <a:latin typeface="思源黑体 CN Bold"/>
              <a:ea typeface="思源宋体 CN" panose="02020400000000000000" pitchFamily="18" charset="-122"/>
              <a:cs typeface="+mn-ea"/>
              <a:sym typeface="+mn-lt"/>
            </a:endParaRPr>
          </a:p>
        </p:txBody>
      </p:sp>
      <p:sp>
        <p:nvSpPr>
          <p:cNvPr id="44" name="文本框 43">
            <a:extLst>
              <a:ext uri="{FF2B5EF4-FFF2-40B4-BE49-F238E27FC236}">
                <a16:creationId xmlns:a16="http://schemas.microsoft.com/office/drawing/2014/main" id="{6C3FB517-516A-4072-3E11-D85BCCD7AFDB}"/>
              </a:ext>
            </a:extLst>
          </p:cNvPr>
          <p:cNvSpPr txBox="1"/>
          <p:nvPr/>
        </p:nvSpPr>
        <p:spPr>
          <a:xfrm>
            <a:off x="908392" y="4244933"/>
            <a:ext cx="4230874" cy="791627"/>
          </a:xfrm>
          <a:prstGeom prst="rect">
            <a:avLst/>
          </a:prstGeom>
          <a:noFill/>
        </p:spPr>
        <p:txBody>
          <a:bodyPr wrap="square" rtlCol="0">
            <a:spAutoFit/>
          </a:bodyPr>
          <a:lstStyle/>
          <a:p>
            <a:pPr algn="l">
              <a:lnSpc>
                <a:spcPct val="150000"/>
              </a:lnSpc>
              <a:buClr>
                <a:srgbClr val="122E66"/>
              </a:buClr>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原始文字是白底黑字，作为一个二值图像；把每一个像素扩展为</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2×2(</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或</a:t>
            </a:r>
            <a:r>
              <a:rPr lang="en-US" altLang="zh-CN" sz="1600" dirty="0" err="1">
                <a:solidFill>
                  <a:schemeClr val="tx1">
                    <a:lumMod val="50000"/>
                    <a:lumOff val="50000"/>
                  </a:schemeClr>
                </a:solidFill>
                <a:latin typeface="思源黑体 CN Bold"/>
                <a:ea typeface="思源宋体 CN" panose="02020400000000000000" pitchFamily="18" charset="-122"/>
                <a:cs typeface="+mn-ea"/>
                <a:sym typeface="+mn-lt"/>
              </a:rPr>
              <a:t>n×n</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a:t>
            </a:r>
            <a:endParaRPr lang="en-US" altLang="zh-CN" sz="1600" dirty="0">
              <a:solidFill>
                <a:schemeClr val="tx1">
                  <a:lumMod val="50000"/>
                  <a:lumOff val="50000"/>
                </a:schemeClr>
              </a:solidFill>
              <a:latin typeface="思源黑体 CN Bold"/>
              <a:ea typeface="思源宋体 CN" panose="02020400000000000000" pitchFamily="18" charset="-122"/>
              <a:cs typeface="+mn-ea"/>
              <a:sym typeface="+mn-lt"/>
            </a:endParaRPr>
          </a:p>
        </p:txBody>
      </p:sp>
      <p:pic>
        <p:nvPicPr>
          <p:cNvPr id="6" name="图片 5">
            <a:extLst>
              <a:ext uri="{FF2B5EF4-FFF2-40B4-BE49-F238E27FC236}">
                <a16:creationId xmlns:a16="http://schemas.microsoft.com/office/drawing/2014/main" id="{E8CD60E7-C970-C768-04A6-A44CC5D77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032" y="1857552"/>
            <a:ext cx="4884843" cy="1242168"/>
          </a:xfrm>
          <a:prstGeom prst="rect">
            <a:avLst/>
          </a:prstGeom>
        </p:spPr>
      </p:pic>
      <p:pic>
        <p:nvPicPr>
          <p:cNvPr id="24" name="图片 23">
            <a:extLst>
              <a:ext uri="{FF2B5EF4-FFF2-40B4-BE49-F238E27FC236}">
                <a16:creationId xmlns:a16="http://schemas.microsoft.com/office/drawing/2014/main" id="{0512D9A6-473E-D9D8-E506-967982595B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8029" y="3388345"/>
            <a:ext cx="4189502" cy="1491024"/>
          </a:xfrm>
          <a:prstGeom prst="rect">
            <a:avLst/>
          </a:prstGeom>
        </p:spPr>
      </p:pic>
      <p:pic>
        <p:nvPicPr>
          <p:cNvPr id="22" name="图片 21">
            <a:extLst>
              <a:ext uri="{FF2B5EF4-FFF2-40B4-BE49-F238E27FC236}">
                <a16:creationId xmlns:a16="http://schemas.microsoft.com/office/drawing/2014/main" id="{78DAE43A-8CC2-6EF2-6EE5-2889DC5C82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1293" y="3660079"/>
            <a:ext cx="3723049" cy="1722605"/>
          </a:xfrm>
          <a:prstGeom prst="rect">
            <a:avLst/>
          </a:prstGeom>
        </p:spPr>
      </p:pic>
      <p:pic>
        <p:nvPicPr>
          <p:cNvPr id="20" name="图片 19">
            <a:extLst>
              <a:ext uri="{FF2B5EF4-FFF2-40B4-BE49-F238E27FC236}">
                <a16:creationId xmlns:a16="http://schemas.microsoft.com/office/drawing/2014/main" id="{35494D0F-B894-0B2A-AD7B-B6BAC262B2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6907" y="3983015"/>
            <a:ext cx="3408619" cy="1915152"/>
          </a:xfrm>
          <a:prstGeom prst="rect">
            <a:avLst/>
          </a:prstGeom>
        </p:spPr>
      </p:pic>
      <p:pic>
        <p:nvPicPr>
          <p:cNvPr id="18" name="图片 17">
            <a:extLst>
              <a:ext uri="{FF2B5EF4-FFF2-40B4-BE49-F238E27FC236}">
                <a16:creationId xmlns:a16="http://schemas.microsoft.com/office/drawing/2014/main" id="{46C1FE3D-9F20-1F3B-5EC3-7EB3B22A1C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3680" y="4428893"/>
            <a:ext cx="3139927" cy="1734682"/>
          </a:xfrm>
          <a:prstGeom prst="rect">
            <a:avLst/>
          </a:prstGeom>
        </p:spPr>
      </p:pic>
      <p:grpSp>
        <p:nvGrpSpPr>
          <p:cNvPr id="3" name="组合 2">
            <a:extLst>
              <a:ext uri="{FF2B5EF4-FFF2-40B4-BE49-F238E27FC236}">
                <a16:creationId xmlns:a16="http://schemas.microsoft.com/office/drawing/2014/main" id="{C6C3F154-2387-2E66-657E-647F217E698B}"/>
              </a:ext>
            </a:extLst>
          </p:cNvPr>
          <p:cNvGrpSpPr/>
          <p:nvPr/>
        </p:nvGrpSpPr>
        <p:grpSpPr>
          <a:xfrm>
            <a:off x="274736" y="6424556"/>
            <a:ext cx="7363462" cy="384854"/>
            <a:chOff x="-266928" y="6454146"/>
            <a:chExt cx="7363462" cy="384854"/>
          </a:xfrm>
        </p:grpSpPr>
        <p:sp>
          <p:nvSpPr>
            <p:cNvPr id="8" name="箭头: 五边形 7">
              <a:extLst>
                <a:ext uri="{FF2B5EF4-FFF2-40B4-BE49-F238E27FC236}">
                  <a16:creationId xmlns:a16="http://schemas.microsoft.com/office/drawing/2014/main" id="{94159455-9B76-618B-EB88-D8EEE90EF9B4}"/>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10" name="组合 9">
              <a:extLst>
                <a:ext uri="{FF2B5EF4-FFF2-40B4-BE49-F238E27FC236}">
                  <a16:creationId xmlns:a16="http://schemas.microsoft.com/office/drawing/2014/main" id="{B6BA4F18-4C9E-007F-3AC0-3969CA26EF7B}"/>
                </a:ext>
              </a:extLst>
            </p:cNvPr>
            <p:cNvGrpSpPr/>
            <p:nvPr/>
          </p:nvGrpSpPr>
          <p:grpSpPr>
            <a:xfrm>
              <a:off x="-266928" y="6454146"/>
              <a:ext cx="7363462" cy="377491"/>
              <a:chOff x="2954357" y="299983"/>
              <a:chExt cx="7363462" cy="377491"/>
            </a:xfrm>
          </p:grpSpPr>
          <p:sp>
            <p:nvSpPr>
              <p:cNvPr id="11" name="文本框 10">
                <a:extLst>
                  <a:ext uri="{FF2B5EF4-FFF2-40B4-BE49-F238E27FC236}">
                    <a16:creationId xmlns:a16="http://schemas.microsoft.com/office/drawing/2014/main" id="{AC9074D2-FA08-D232-8E4F-DD56A5F70DE1}"/>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12" name="文本框 11">
                <a:extLst>
                  <a:ext uri="{FF2B5EF4-FFF2-40B4-BE49-F238E27FC236}">
                    <a16:creationId xmlns:a16="http://schemas.microsoft.com/office/drawing/2014/main" id="{C7C37534-CD70-7437-5F07-F9C682AD03F4}"/>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3" name="文本框 12">
                <a:extLst>
                  <a:ext uri="{FF2B5EF4-FFF2-40B4-BE49-F238E27FC236}">
                    <a16:creationId xmlns:a16="http://schemas.microsoft.com/office/drawing/2014/main" id="{686E0457-FEA8-4504-5BD2-288F6B8915F7}"/>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4" name="文本框 13">
                <a:extLst>
                  <a:ext uri="{FF2B5EF4-FFF2-40B4-BE49-F238E27FC236}">
                    <a16:creationId xmlns:a16="http://schemas.microsoft.com/office/drawing/2014/main" id="{50DEEC60-A47D-5E4F-4683-52FBDD508CD8}"/>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5" name="文本框 14">
                <a:extLst>
                  <a:ext uri="{FF2B5EF4-FFF2-40B4-BE49-F238E27FC236}">
                    <a16:creationId xmlns:a16="http://schemas.microsoft.com/office/drawing/2014/main" id="{C1B5E950-1C8B-AC8B-4D1D-0EC36A9AF625}"/>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16" name="直接连接符 15">
                <a:extLst>
                  <a:ext uri="{FF2B5EF4-FFF2-40B4-BE49-F238E27FC236}">
                    <a16:creationId xmlns:a16="http://schemas.microsoft.com/office/drawing/2014/main" id="{687B1AC5-C8AB-3570-9692-9E64C75FF188}"/>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23901D0-1BA5-D501-93EB-8308AE9FA1B4}"/>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458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91588" y="431377"/>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7" name="组合 6">
            <a:extLst>
              <a:ext uri="{FF2B5EF4-FFF2-40B4-BE49-F238E27FC236}">
                <a16:creationId xmlns:a16="http://schemas.microsoft.com/office/drawing/2014/main" id="{035D2321-05FE-9F25-86C1-AEFCCDE9F710}"/>
              </a:ext>
            </a:extLst>
          </p:cNvPr>
          <p:cNvGrpSpPr/>
          <p:nvPr/>
        </p:nvGrpSpPr>
        <p:grpSpPr>
          <a:xfrm>
            <a:off x="707718" y="813848"/>
            <a:ext cx="8648553" cy="430887"/>
            <a:chOff x="707718" y="813848"/>
            <a:chExt cx="8648553" cy="430887"/>
          </a:xfrm>
        </p:grpSpPr>
        <p:cxnSp>
          <p:nvCxnSpPr>
            <p:cNvPr id="29" name="直接连接符 28">
              <a:extLst>
                <a:ext uri="{FF2B5EF4-FFF2-40B4-BE49-F238E27FC236}">
                  <a16:creationId xmlns:a16="http://schemas.microsoft.com/office/drawing/2014/main" id="{D19D9943-2FC6-8BAB-6D63-95EB695E6EAF}"/>
                </a:ext>
              </a:extLst>
            </p:cNvPr>
            <p:cNvCxnSpPr>
              <a:cxnSpLocks/>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61DDB0D-F6B0-8357-BAF3-6B13EA04797F}"/>
                </a:ext>
              </a:extLst>
            </p:cNvPr>
            <p:cNvSpPr txBox="1"/>
            <p:nvPr/>
          </p:nvSpPr>
          <p:spPr>
            <a:xfrm>
              <a:off x="857885" y="813848"/>
              <a:ext cx="8498386"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200" dirty="0">
                  <a:solidFill>
                    <a:srgbClr val="00156C"/>
                  </a:solidFill>
                  <a:latin typeface="+mn-ea"/>
                  <a:cs typeface="+mn-ea"/>
                </a:rPr>
                <a:t>二值图像</a:t>
              </a:r>
              <a:r>
                <a:rPr lang="en-US" altLang="zh-CN" sz="2200" dirty="0">
                  <a:solidFill>
                    <a:srgbClr val="00156C"/>
                  </a:solidFill>
                  <a:latin typeface="+mn-ea"/>
                  <a:cs typeface="+mn-ea"/>
                </a:rPr>
                <a:t>(2,2)</a:t>
              </a:r>
              <a:r>
                <a:rPr lang="zh-CN" altLang="en-US" sz="2200" dirty="0">
                  <a:solidFill>
                    <a:srgbClr val="00156C"/>
                  </a:solidFill>
                  <a:latin typeface="+mn-ea"/>
                  <a:cs typeface="+mn-ea"/>
                </a:rPr>
                <a:t>可视密钥分享方案</a:t>
              </a:r>
              <a:r>
                <a:rPr lang="en-US" altLang="zh-CN" sz="2200" dirty="0">
                  <a:solidFill>
                    <a:srgbClr val="00156C"/>
                  </a:solidFill>
                  <a:latin typeface="+mn-ea"/>
                  <a:cs typeface="+mn-ea"/>
                </a:rPr>
                <a:t>—MATLAB</a:t>
              </a:r>
              <a:r>
                <a:rPr lang="zh-CN" altLang="en-US" sz="2200" dirty="0">
                  <a:solidFill>
                    <a:srgbClr val="00156C"/>
                  </a:solidFill>
                  <a:latin typeface="+mn-ea"/>
                  <a:cs typeface="+mn-ea"/>
                </a:rPr>
                <a:t>源码</a:t>
              </a:r>
              <a:r>
                <a:rPr lang="en-US" altLang="zh-CN" sz="2200" dirty="0">
                  <a:solidFill>
                    <a:srgbClr val="00156C"/>
                  </a:solidFill>
                  <a:latin typeface="+mn-ea"/>
                  <a:cs typeface="+mn-ea"/>
                </a:rPr>
                <a:t>—</a:t>
              </a:r>
              <a:r>
                <a:rPr lang="zh-CN" altLang="en-US" sz="2200" dirty="0">
                  <a:solidFill>
                    <a:srgbClr val="00156C"/>
                  </a:solidFill>
                  <a:latin typeface="+mn-ea"/>
                  <a:cs typeface="+mn-ea"/>
                </a:rPr>
                <a:t>可视密码分解</a:t>
              </a:r>
              <a:endParaRPr kumimoji="0" lang="zh-CN" altLang="en-US" sz="2200" b="0" i="0" u="none" strike="noStrike" kern="1200" cap="none" spc="0" normalizeH="0" baseline="0" noProof="0" dirty="0">
                <a:ln>
                  <a:noFill/>
                </a:ln>
                <a:solidFill>
                  <a:srgbClr val="00156C"/>
                </a:solidFill>
                <a:effectLst/>
                <a:uLnTx/>
                <a:uFillTx/>
                <a:latin typeface="+mn-ea"/>
                <a:cs typeface="+mn-ea"/>
              </a:endParaRPr>
            </a:p>
          </p:txBody>
        </p:sp>
      </p:grpSp>
      <p:pic>
        <p:nvPicPr>
          <p:cNvPr id="40" name="图片 39">
            <a:extLst>
              <a:ext uri="{FF2B5EF4-FFF2-40B4-BE49-F238E27FC236}">
                <a16:creationId xmlns:a16="http://schemas.microsoft.com/office/drawing/2014/main" id="{7D8BAFF1-ED76-5B76-A141-5AA9C1BD630A}"/>
              </a:ext>
            </a:extLst>
          </p:cNvPr>
          <p:cNvPicPr>
            <a:picLocks noChangeAspect="1"/>
          </p:cNvPicPr>
          <p:nvPr/>
        </p:nvPicPr>
        <p:blipFill>
          <a:blip r:embed="rId2"/>
          <a:stretch>
            <a:fillRect/>
          </a:stretch>
        </p:blipFill>
        <p:spPr>
          <a:xfrm>
            <a:off x="857885" y="1256341"/>
            <a:ext cx="3437808" cy="5103823"/>
          </a:xfrm>
          <a:prstGeom prst="rect">
            <a:avLst/>
          </a:prstGeom>
        </p:spPr>
      </p:pic>
      <p:pic>
        <p:nvPicPr>
          <p:cNvPr id="42" name="图片 41">
            <a:extLst>
              <a:ext uri="{FF2B5EF4-FFF2-40B4-BE49-F238E27FC236}">
                <a16:creationId xmlns:a16="http://schemas.microsoft.com/office/drawing/2014/main" id="{A7DF3604-F592-1E41-6024-4E092A1768D7}"/>
              </a:ext>
            </a:extLst>
          </p:cNvPr>
          <p:cNvPicPr>
            <a:picLocks noChangeAspect="1"/>
          </p:cNvPicPr>
          <p:nvPr/>
        </p:nvPicPr>
        <p:blipFill>
          <a:blip r:embed="rId3"/>
          <a:stretch>
            <a:fillRect/>
          </a:stretch>
        </p:blipFill>
        <p:spPr>
          <a:xfrm>
            <a:off x="5475317" y="1329030"/>
            <a:ext cx="3880954" cy="4958443"/>
          </a:xfrm>
          <a:prstGeom prst="rect">
            <a:avLst/>
          </a:prstGeom>
        </p:spPr>
      </p:pic>
      <p:grpSp>
        <p:nvGrpSpPr>
          <p:cNvPr id="6" name="组合 5">
            <a:extLst>
              <a:ext uri="{FF2B5EF4-FFF2-40B4-BE49-F238E27FC236}">
                <a16:creationId xmlns:a16="http://schemas.microsoft.com/office/drawing/2014/main" id="{FD8DD034-A1CD-3FC3-128B-AA7FC022D03E}"/>
              </a:ext>
            </a:extLst>
          </p:cNvPr>
          <p:cNvGrpSpPr/>
          <p:nvPr/>
        </p:nvGrpSpPr>
        <p:grpSpPr>
          <a:xfrm>
            <a:off x="274736" y="6424556"/>
            <a:ext cx="7363462" cy="384854"/>
            <a:chOff x="-266928" y="6454146"/>
            <a:chExt cx="7363462" cy="384854"/>
          </a:xfrm>
        </p:grpSpPr>
        <p:sp>
          <p:nvSpPr>
            <p:cNvPr id="8" name="箭头: 五边形 7">
              <a:extLst>
                <a:ext uri="{FF2B5EF4-FFF2-40B4-BE49-F238E27FC236}">
                  <a16:creationId xmlns:a16="http://schemas.microsoft.com/office/drawing/2014/main" id="{B5BA87A0-3132-44C9-73B9-DFCD193A4E18}"/>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10" name="组合 9">
              <a:extLst>
                <a:ext uri="{FF2B5EF4-FFF2-40B4-BE49-F238E27FC236}">
                  <a16:creationId xmlns:a16="http://schemas.microsoft.com/office/drawing/2014/main" id="{97050F15-0E22-B3BB-83E1-708EC4CE93EE}"/>
                </a:ext>
              </a:extLst>
            </p:cNvPr>
            <p:cNvGrpSpPr/>
            <p:nvPr/>
          </p:nvGrpSpPr>
          <p:grpSpPr>
            <a:xfrm>
              <a:off x="-266928" y="6454146"/>
              <a:ext cx="7363462" cy="377491"/>
              <a:chOff x="2954357" y="299983"/>
              <a:chExt cx="7363462" cy="377491"/>
            </a:xfrm>
          </p:grpSpPr>
          <p:sp>
            <p:nvSpPr>
              <p:cNvPr id="11" name="文本框 10">
                <a:extLst>
                  <a:ext uri="{FF2B5EF4-FFF2-40B4-BE49-F238E27FC236}">
                    <a16:creationId xmlns:a16="http://schemas.microsoft.com/office/drawing/2014/main" id="{C9A120CD-11A5-CD91-34B8-D2E09CAB7336}"/>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12" name="文本框 11">
                <a:extLst>
                  <a:ext uri="{FF2B5EF4-FFF2-40B4-BE49-F238E27FC236}">
                    <a16:creationId xmlns:a16="http://schemas.microsoft.com/office/drawing/2014/main" id="{AE5E9E4B-7D54-61B9-7E50-BCDFEED4DB6F}"/>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3" name="文本框 12">
                <a:extLst>
                  <a:ext uri="{FF2B5EF4-FFF2-40B4-BE49-F238E27FC236}">
                    <a16:creationId xmlns:a16="http://schemas.microsoft.com/office/drawing/2014/main" id="{836C14D7-3CF0-478F-1C6A-C83AFE9F5082}"/>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4" name="文本框 13">
                <a:extLst>
                  <a:ext uri="{FF2B5EF4-FFF2-40B4-BE49-F238E27FC236}">
                    <a16:creationId xmlns:a16="http://schemas.microsoft.com/office/drawing/2014/main" id="{50AD052E-618A-3769-22A4-744B74287748}"/>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5" name="文本框 24">
                <a:extLst>
                  <a:ext uri="{FF2B5EF4-FFF2-40B4-BE49-F238E27FC236}">
                    <a16:creationId xmlns:a16="http://schemas.microsoft.com/office/drawing/2014/main" id="{878EE7F8-FCC4-4BEB-CB37-80337CBED285}"/>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26" name="直接连接符 25">
                <a:extLst>
                  <a:ext uri="{FF2B5EF4-FFF2-40B4-BE49-F238E27FC236}">
                    <a16:creationId xmlns:a16="http://schemas.microsoft.com/office/drawing/2014/main" id="{A801213E-9493-6A0A-5FAB-2A6018AB2BF3}"/>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6418D96-87A3-4F94-AA37-3CA281592D83}"/>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55497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91588" y="431377"/>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7" name="组合 6">
            <a:extLst>
              <a:ext uri="{FF2B5EF4-FFF2-40B4-BE49-F238E27FC236}">
                <a16:creationId xmlns:a16="http://schemas.microsoft.com/office/drawing/2014/main" id="{035D2321-05FE-9F25-86C1-AEFCCDE9F710}"/>
              </a:ext>
            </a:extLst>
          </p:cNvPr>
          <p:cNvGrpSpPr/>
          <p:nvPr/>
        </p:nvGrpSpPr>
        <p:grpSpPr>
          <a:xfrm>
            <a:off x="707718" y="813848"/>
            <a:ext cx="8648553" cy="430887"/>
            <a:chOff x="707718" y="813848"/>
            <a:chExt cx="8648553" cy="430887"/>
          </a:xfrm>
        </p:grpSpPr>
        <p:cxnSp>
          <p:nvCxnSpPr>
            <p:cNvPr id="29" name="直接连接符 28">
              <a:extLst>
                <a:ext uri="{FF2B5EF4-FFF2-40B4-BE49-F238E27FC236}">
                  <a16:creationId xmlns:a16="http://schemas.microsoft.com/office/drawing/2014/main" id="{D19D9943-2FC6-8BAB-6D63-95EB695E6EAF}"/>
                </a:ext>
              </a:extLst>
            </p:cNvPr>
            <p:cNvCxnSpPr>
              <a:cxnSpLocks/>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61DDB0D-F6B0-8357-BAF3-6B13EA04797F}"/>
                </a:ext>
              </a:extLst>
            </p:cNvPr>
            <p:cNvSpPr txBox="1"/>
            <p:nvPr/>
          </p:nvSpPr>
          <p:spPr>
            <a:xfrm>
              <a:off x="857885" y="813848"/>
              <a:ext cx="8498386"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200" dirty="0">
                  <a:solidFill>
                    <a:srgbClr val="00156C"/>
                  </a:solidFill>
                  <a:latin typeface="+mn-ea"/>
                  <a:cs typeface="+mn-ea"/>
                </a:rPr>
                <a:t>二值图像</a:t>
              </a:r>
              <a:r>
                <a:rPr lang="en-US" altLang="zh-CN" sz="2200" dirty="0">
                  <a:solidFill>
                    <a:srgbClr val="00156C"/>
                  </a:solidFill>
                  <a:latin typeface="+mn-ea"/>
                  <a:cs typeface="+mn-ea"/>
                </a:rPr>
                <a:t>(2,2)</a:t>
              </a:r>
              <a:r>
                <a:rPr lang="zh-CN" altLang="en-US" sz="2200" dirty="0">
                  <a:solidFill>
                    <a:srgbClr val="00156C"/>
                  </a:solidFill>
                  <a:latin typeface="+mn-ea"/>
                  <a:cs typeface="+mn-ea"/>
                </a:rPr>
                <a:t>可视密钥分享方案</a:t>
              </a:r>
              <a:r>
                <a:rPr lang="en-US" altLang="zh-CN" sz="2200" dirty="0">
                  <a:solidFill>
                    <a:srgbClr val="00156C"/>
                  </a:solidFill>
                  <a:latin typeface="+mn-ea"/>
                  <a:cs typeface="+mn-ea"/>
                </a:rPr>
                <a:t>—MATLAB</a:t>
              </a:r>
              <a:r>
                <a:rPr lang="zh-CN" altLang="en-US" sz="2200" dirty="0">
                  <a:solidFill>
                    <a:srgbClr val="00156C"/>
                  </a:solidFill>
                  <a:latin typeface="+mn-ea"/>
                  <a:cs typeface="+mn-ea"/>
                </a:rPr>
                <a:t>源码</a:t>
              </a:r>
              <a:r>
                <a:rPr lang="en-US" altLang="zh-CN" sz="2200" dirty="0">
                  <a:solidFill>
                    <a:srgbClr val="00156C"/>
                  </a:solidFill>
                  <a:latin typeface="+mn-ea"/>
                  <a:cs typeface="+mn-ea"/>
                </a:rPr>
                <a:t>—</a:t>
              </a:r>
              <a:r>
                <a:rPr lang="zh-CN" altLang="en-US" sz="2200" dirty="0">
                  <a:solidFill>
                    <a:srgbClr val="00156C"/>
                  </a:solidFill>
                  <a:latin typeface="+mn-ea"/>
                  <a:cs typeface="+mn-ea"/>
                </a:rPr>
                <a:t>子图聚合</a:t>
              </a:r>
              <a:endParaRPr kumimoji="0" lang="zh-CN" altLang="en-US" sz="2200" b="0" i="0" u="none" strike="noStrike" kern="1200" cap="none" spc="0" normalizeH="0" baseline="0" noProof="0" dirty="0">
                <a:ln>
                  <a:noFill/>
                </a:ln>
                <a:solidFill>
                  <a:srgbClr val="00156C"/>
                </a:solidFill>
                <a:effectLst/>
                <a:uLnTx/>
                <a:uFillTx/>
                <a:latin typeface="+mn-ea"/>
                <a:cs typeface="+mn-ea"/>
              </a:endParaRPr>
            </a:p>
          </p:txBody>
        </p:sp>
      </p:grpSp>
      <p:pic>
        <p:nvPicPr>
          <p:cNvPr id="8" name="图片 7">
            <a:extLst>
              <a:ext uri="{FF2B5EF4-FFF2-40B4-BE49-F238E27FC236}">
                <a16:creationId xmlns:a16="http://schemas.microsoft.com/office/drawing/2014/main" id="{40148030-82C8-DE97-14B9-CBD3441F6D03}"/>
              </a:ext>
            </a:extLst>
          </p:cNvPr>
          <p:cNvPicPr>
            <a:picLocks noChangeAspect="1"/>
          </p:cNvPicPr>
          <p:nvPr/>
        </p:nvPicPr>
        <p:blipFill>
          <a:blip r:embed="rId2"/>
          <a:stretch>
            <a:fillRect/>
          </a:stretch>
        </p:blipFill>
        <p:spPr>
          <a:xfrm>
            <a:off x="2124915" y="1831552"/>
            <a:ext cx="6657850" cy="1026918"/>
          </a:xfrm>
          <a:prstGeom prst="rect">
            <a:avLst/>
          </a:prstGeom>
        </p:spPr>
      </p:pic>
      <p:pic>
        <p:nvPicPr>
          <p:cNvPr id="11" name="图片 10">
            <a:extLst>
              <a:ext uri="{FF2B5EF4-FFF2-40B4-BE49-F238E27FC236}">
                <a16:creationId xmlns:a16="http://schemas.microsoft.com/office/drawing/2014/main" id="{372049A9-8584-51FC-712F-D3290BF0FE16}"/>
              </a:ext>
            </a:extLst>
          </p:cNvPr>
          <p:cNvPicPr>
            <a:picLocks noChangeAspect="1"/>
          </p:cNvPicPr>
          <p:nvPr/>
        </p:nvPicPr>
        <p:blipFill>
          <a:blip r:embed="rId3"/>
          <a:stretch>
            <a:fillRect/>
          </a:stretch>
        </p:blipFill>
        <p:spPr>
          <a:xfrm>
            <a:off x="2124915" y="2803070"/>
            <a:ext cx="6715241" cy="2895091"/>
          </a:xfrm>
          <a:prstGeom prst="rect">
            <a:avLst/>
          </a:prstGeom>
        </p:spPr>
      </p:pic>
      <p:grpSp>
        <p:nvGrpSpPr>
          <p:cNvPr id="6" name="组合 5">
            <a:extLst>
              <a:ext uri="{FF2B5EF4-FFF2-40B4-BE49-F238E27FC236}">
                <a16:creationId xmlns:a16="http://schemas.microsoft.com/office/drawing/2014/main" id="{0391058C-C7C0-D08B-33A0-24AEAD57ED05}"/>
              </a:ext>
            </a:extLst>
          </p:cNvPr>
          <p:cNvGrpSpPr/>
          <p:nvPr/>
        </p:nvGrpSpPr>
        <p:grpSpPr>
          <a:xfrm>
            <a:off x="274736" y="6424556"/>
            <a:ext cx="7363462" cy="384854"/>
            <a:chOff x="-266928" y="6454146"/>
            <a:chExt cx="7363462" cy="384854"/>
          </a:xfrm>
        </p:grpSpPr>
        <p:sp>
          <p:nvSpPr>
            <p:cNvPr id="10" name="箭头: 五边形 9">
              <a:extLst>
                <a:ext uri="{FF2B5EF4-FFF2-40B4-BE49-F238E27FC236}">
                  <a16:creationId xmlns:a16="http://schemas.microsoft.com/office/drawing/2014/main" id="{1A7630D7-E5A9-1120-F14B-933A394B5A16}"/>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12" name="组合 11">
              <a:extLst>
                <a:ext uri="{FF2B5EF4-FFF2-40B4-BE49-F238E27FC236}">
                  <a16:creationId xmlns:a16="http://schemas.microsoft.com/office/drawing/2014/main" id="{28BEE7F5-C680-BBC8-EF2B-5135F5779F07}"/>
                </a:ext>
              </a:extLst>
            </p:cNvPr>
            <p:cNvGrpSpPr/>
            <p:nvPr/>
          </p:nvGrpSpPr>
          <p:grpSpPr>
            <a:xfrm>
              <a:off x="-266928" y="6454146"/>
              <a:ext cx="7363462" cy="377491"/>
              <a:chOff x="2954357" y="299983"/>
              <a:chExt cx="7363462" cy="377491"/>
            </a:xfrm>
          </p:grpSpPr>
          <p:sp>
            <p:nvSpPr>
              <p:cNvPr id="13" name="文本框 12">
                <a:extLst>
                  <a:ext uri="{FF2B5EF4-FFF2-40B4-BE49-F238E27FC236}">
                    <a16:creationId xmlns:a16="http://schemas.microsoft.com/office/drawing/2014/main" id="{255EC408-55D0-2692-D0C3-C87A8F376E0F}"/>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14" name="文本框 13">
                <a:extLst>
                  <a:ext uri="{FF2B5EF4-FFF2-40B4-BE49-F238E27FC236}">
                    <a16:creationId xmlns:a16="http://schemas.microsoft.com/office/drawing/2014/main" id="{C3BC6A48-9064-FF37-BEC4-B60B187EE68B}"/>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25" name="文本框 24">
                <a:extLst>
                  <a:ext uri="{FF2B5EF4-FFF2-40B4-BE49-F238E27FC236}">
                    <a16:creationId xmlns:a16="http://schemas.microsoft.com/office/drawing/2014/main" id="{B3E5A802-1415-97F6-2FB3-6354187A19CD}"/>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6" name="文本框 25">
                <a:extLst>
                  <a:ext uri="{FF2B5EF4-FFF2-40B4-BE49-F238E27FC236}">
                    <a16:creationId xmlns:a16="http://schemas.microsoft.com/office/drawing/2014/main" id="{E97EEE57-B456-B4AF-0193-A85C6C5BEE0F}"/>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7" name="文本框 26">
                <a:extLst>
                  <a:ext uri="{FF2B5EF4-FFF2-40B4-BE49-F238E27FC236}">
                    <a16:creationId xmlns:a16="http://schemas.microsoft.com/office/drawing/2014/main" id="{EABCD444-DB6B-850A-C78F-E961FA399825}"/>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28" name="直接连接符 27">
                <a:extLst>
                  <a:ext uri="{FF2B5EF4-FFF2-40B4-BE49-F238E27FC236}">
                    <a16:creationId xmlns:a16="http://schemas.microsoft.com/office/drawing/2014/main" id="{ED355ACA-E365-6D68-CBC0-4CCCAAB4A5EA}"/>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244CC62-FB92-A5C9-C368-0468A9CC5524}"/>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055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274736" y="404664"/>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cs typeface="+mn-ea"/>
            </a:endParaRPr>
          </a:p>
        </p:txBody>
      </p:sp>
      <p:grpSp>
        <p:nvGrpSpPr>
          <p:cNvPr id="7" name="组合 6"/>
          <p:cNvGrpSpPr/>
          <p:nvPr/>
        </p:nvGrpSpPr>
        <p:grpSpPr>
          <a:xfrm>
            <a:off x="707718" y="813975"/>
            <a:ext cx="3828219" cy="429895"/>
            <a:chOff x="707718" y="813975"/>
            <a:chExt cx="3828219" cy="429895"/>
          </a:xfrm>
        </p:grpSpPr>
        <p:cxnSp>
          <p:nvCxnSpPr>
            <p:cNvPr id="29" name="直接连接符 28"/>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1558" y="813975"/>
              <a:ext cx="3694379"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实验结果</a:t>
              </a:r>
            </a:p>
          </p:txBody>
        </p:sp>
      </p:grpSp>
      <p:grpSp>
        <p:nvGrpSpPr>
          <p:cNvPr id="48" name="组合 47"/>
          <p:cNvGrpSpPr/>
          <p:nvPr>
            <p:custDataLst>
              <p:tags r:id="rId1"/>
            </p:custDataLst>
          </p:nvPr>
        </p:nvGrpSpPr>
        <p:grpSpPr>
          <a:xfrm>
            <a:off x="5151755" y="2701925"/>
            <a:ext cx="1835785" cy="1752600"/>
            <a:chOff x="4013200" y="927100"/>
            <a:chExt cx="2667000" cy="2641600"/>
          </a:xfrm>
        </p:grpSpPr>
        <p:sp>
          <p:nvSpPr>
            <p:cNvPr id="53" name="泪滴形 52"/>
            <p:cNvSpPr/>
            <p:nvPr>
              <p:custDataLst>
                <p:tags r:id="rId2"/>
              </p:custDataLst>
            </p:nvPr>
          </p:nvSpPr>
          <p:spPr>
            <a:xfrm>
              <a:off x="4038600" y="23114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泪滴形 53"/>
            <p:cNvSpPr/>
            <p:nvPr>
              <p:custDataLst>
                <p:tags r:id="rId3"/>
              </p:custDataLst>
            </p:nvPr>
          </p:nvSpPr>
          <p:spPr>
            <a:xfrm rot="16200000" flipH="1">
              <a:off x="5422900" y="9271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泪滴形 54"/>
            <p:cNvSpPr/>
            <p:nvPr>
              <p:custDataLst>
                <p:tags r:id="rId4"/>
              </p:custDataLst>
            </p:nvPr>
          </p:nvSpPr>
          <p:spPr>
            <a:xfrm rot="5400000">
              <a:off x="4013200" y="9271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泪滴形 55"/>
            <p:cNvSpPr/>
            <p:nvPr>
              <p:custDataLst>
                <p:tags r:id="rId5"/>
              </p:custDataLst>
            </p:nvPr>
          </p:nvSpPr>
          <p:spPr>
            <a:xfrm rot="16200000">
              <a:off x="5422900" y="2311400"/>
              <a:ext cx="1257300" cy="1257300"/>
            </a:xfrm>
            <a:prstGeom prst="teardrop">
              <a:avLst/>
            </a:prstGeom>
            <a:gradFill>
              <a:gsLst>
                <a:gs pos="0">
                  <a:srgbClr val="122E66"/>
                </a:gs>
                <a:gs pos="100000">
                  <a:srgbClr val="122E66">
                    <a:alpha val="95000"/>
                  </a:srgbClr>
                </a:gs>
              </a:gsLst>
              <a:lin ang="5400000" scaled="0"/>
            </a:gradFill>
            <a:ln>
              <a:noFill/>
            </a:ln>
            <a:effectLst>
              <a:outerShdw blurRad="76200" dist="381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5252085" y="2919730"/>
            <a:ext cx="782320" cy="465455"/>
          </a:xfrm>
          <a:prstGeom prst="rect">
            <a:avLst/>
          </a:prstGeom>
          <a:noFill/>
        </p:spPr>
        <p:txBody>
          <a:bodyPr wrap="square" rtlCol="0">
            <a:noAutofit/>
          </a:bodyPr>
          <a:lstStyle/>
          <a:p>
            <a:r>
              <a:rPr lang="zh-CN" altLang="en-US" sz="2000" dirty="0">
                <a:solidFill>
                  <a:schemeClr val="bg1"/>
                </a:solidFill>
              </a:rPr>
              <a:t>原图</a:t>
            </a:r>
          </a:p>
        </p:txBody>
      </p:sp>
      <p:sp>
        <p:nvSpPr>
          <p:cNvPr id="6" name="文本框 5"/>
          <p:cNvSpPr txBox="1"/>
          <p:nvPr/>
        </p:nvSpPr>
        <p:spPr>
          <a:xfrm>
            <a:off x="6080125" y="2919730"/>
            <a:ext cx="991870" cy="465455"/>
          </a:xfrm>
          <a:prstGeom prst="rect">
            <a:avLst/>
          </a:prstGeom>
          <a:noFill/>
        </p:spPr>
        <p:txBody>
          <a:bodyPr wrap="square" rtlCol="0">
            <a:noAutofit/>
          </a:bodyPr>
          <a:lstStyle/>
          <a:p>
            <a:r>
              <a:rPr lang="zh-CN" altLang="en-US" sz="2000" dirty="0">
                <a:solidFill>
                  <a:schemeClr val="bg1"/>
                </a:solidFill>
              </a:rPr>
              <a:t>二值图</a:t>
            </a:r>
          </a:p>
        </p:txBody>
      </p:sp>
      <p:sp>
        <p:nvSpPr>
          <p:cNvPr id="10" name="文本框 9"/>
          <p:cNvSpPr txBox="1"/>
          <p:nvPr/>
        </p:nvSpPr>
        <p:spPr>
          <a:xfrm>
            <a:off x="5252085" y="3881755"/>
            <a:ext cx="782320" cy="465455"/>
          </a:xfrm>
          <a:prstGeom prst="rect">
            <a:avLst/>
          </a:prstGeom>
          <a:noFill/>
        </p:spPr>
        <p:txBody>
          <a:bodyPr wrap="square" rtlCol="0">
            <a:noAutofit/>
          </a:bodyPr>
          <a:lstStyle/>
          <a:p>
            <a:r>
              <a:rPr lang="zh-CN" altLang="en-US" sz="2000" dirty="0">
                <a:solidFill>
                  <a:schemeClr val="bg1"/>
                </a:solidFill>
              </a:rPr>
              <a:t>子图</a:t>
            </a:r>
          </a:p>
        </p:txBody>
      </p:sp>
      <p:sp>
        <p:nvSpPr>
          <p:cNvPr id="11" name="文本框 10"/>
          <p:cNvSpPr txBox="1"/>
          <p:nvPr/>
        </p:nvSpPr>
        <p:spPr>
          <a:xfrm>
            <a:off x="6240145" y="3688715"/>
            <a:ext cx="831850" cy="465455"/>
          </a:xfrm>
          <a:prstGeom prst="rect">
            <a:avLst/>
          </a:prstGeom>
          <a:noFill/>
        </p:spPr>
        <p:txBody>
          <a:bodyPr wrap="square" rtlCol="0">
            <a:noAutofit/>
          </a:bodyPr>
          <a:lstStyle/>
          <a:p>
            <a:r>
              <a:rPr lang="zh-CN" altLang="en-US" sz="2000" dirty="0">
                <a:solidFill>
                  <a:schemeClr val="bg1"/>
                </a:solidFill>
              </a:rPr>
              <a:t>叠加复原</a:t>
            </a:r>
          </a:p>
        </p:txBody>
      </p:sp>
      <p:pic>
        <p:nvPicPr>
          <p:cNvPr id="15" name="图片 14">
            <a:extLst>
              <a:ext uri="{FF2B5EF4-FFF2-40B4-BE49-F238E27FC236}">
                <a16:creationId xmlns:a16="http://schemas.microsoft.com/office/drawing/2014/main" id="{ADC76A1E-675A-1F0E-AB84-9D34F460C884}"/>
              </a:ext>
            </a:extLst>
          </p:cNvPr>
          <p:cNvPicPr>
            <a:picLocks noChangeAspect="1"/>
          </p:cNvPicPr>
          <p:nvPr/>
        </p:nvPicPr>
        <p:blipFill>
          <a:blip r:embed="rId7"/>
          <a:stretch>
            <a:fillRect/>
          </a:stretch>
        </p:blipFill>
        <p:spPr>
          <a:xfrm>
            <a:off x="539778" y="1310166"/>
            <a:ext cx="4606201" cy="1588770"/>
          </a:xfrm>
          <a:prstGeom prst="rect">
            <a:avLst/>
          </a:prstGeom>
        </p:spPr>
      </p:pic>
      <p:pic>
        <p:nvPicPr>
          <p:cNvPr id="17" name="图片 16">
            <a:extLst>
              <a:ext uri="{FF2B5EF4-FFF2-40B4-BE49-F238E27FC236}">
                <a16:creationId xmlns:a16="http://schemas.microsoft.com/office/drawing/2014/main" id="{CC52669F-CBC3-AA5D-67DD-7D200B6C0196}"/>
              </a:ext>
            </a:extLst>
          </p:cNvPr>
          <p:cNvPicPr>
            <a:picLocks noChangeAspect="1"/>
          </p:cNvPicPr>
          <p:nvPr/>
        </p:nvPicPr>
        <p:blipFill>
          <a:blip r:embed="rId8"/>
          <a:stretch>
            <a:fillRect/>
          </a:stretch>
        </p:blipFill>
        <p:spPr>
          <a:xfrm>
            <a:off x="7039991" y="1933784"/>
            <a:ext cx="4721176" cy="1586520"/>
          </a:xfrm>
          <a:prstGeom prst="rect">
            <a:avLst/>
          </a:prstGeom>
        </p:spPr>
      </p:pic>
      <p:pic>
        <p:nvPicPr>
          <p:cNvPr id="19" name="图片 18">
            <a:extLst>
              <a:ext uri="{FF2B5EF4-FFF2-40B4-BE49-F238E27FC236}">
                <a16:creationId xmlns:a16="http://schemas.microsoft.com/office/drawing/2014/main" id="{9C2445AF-495E-7A5C-44A1-F857D480BCA3}"/>
              </a:ext>
            </a:extLst>
          </p:cNvPr>
          <p:cNvPicPr>
            <a:picLocks noChangeAspect="1"/>
          </p:cNvPicPr>
          <p:nvPr/>
        </p:nvPicPr>
        <p:blipFill>
          <a:blip r:embed="rId9"/>
          <a:stretch>
            <a:fillRect/>
          </a:stretch>
        </p:blipFill>
        <p:spPr>
          <a:xfrm>
            <a:off x="936318" y="3329345"/>
            <a:ext cx="3993407" cy="1544818"/>
          </a:xfrm>
          <a:prstGeom prst="rect">
            <a:avLst/>
          </a:prstGeom>
        </p:spPr>
      </p:pic>
      <p:pic>
        <p:nvPicPr>
          <p:cNvPr id="21" name="图片 20">
            <a:extLst>
              <a:ext uri="{FF2B5EF4-FFF2-40B4-BE49-F238E27FC236}">
                <a16:creationId xmlns:a16="http://schemas.microsoft.com/office/drawing/2014/main" id="{F3B1F3A8-F782-575C-0E98-D06A7764F8C9}"/>
              </a:ext>
            </a:extLst>
          </p:cNvPr>
          <p:cNvPicPr>
            <a:picLocks noChangeAspect="1"/>
          </p:cNvPicPr>
          <p:nvPr/>
        </p:nvPicPr>
        <p:blipFill>
          <a:blip r:embed="rId10"/>
          <a:stretch>
            <a:fillRect/>
          </a:stretch>
        </p:blipFill>
        <p:spPr>
          <a:xfrm>
            <a:off x="977717" y="4833861"/>
            <a:ext cx="3993407" cy="1552992"/>
          </a:xfrm>
          <a:prstGeom prst="rect">
            <a:avLst/>
          </a:prstGeom>
        </p:spPr>
      </p:pic>
      <p:pic>
        <p:nvPicPr>
          <p:cNvPr id="23" name="图片 22">
            <a:extLst>
              <a:ext uri="{FF2B5EF4-FFF2-40B4-BE49-F238E27FC236}">
                <a16:creationId xmlns:a16="http://schemas.microsoft.com/office/drawing/2014/main" id="{2989D80F-A778-326D-6B2F-2FE534705A2B}"/>
              </a:ext>
            </a:extLst>
          </p:cNvPr>
          <p:cNvPicPr>
            <a:picLocks noChangeAspect="1"/>
          </p:cNvPicPr>
          <p:nvPr/>
        </p:nvPicPr>
        <p:blipFill>
          <a:blip r:embed="rId11"/>
          <a:stretch>
            <a:fillRect/>
          </a:stretch>
        </p:blipFill>
        <p:spPr>
          <a:xfrm>
            <a:off x="7262276" y="4391482"/>
            <a:ext cx="4256353" cy="1613295"/>
          </a:xfrm>
          <a:prstGeom prst="rect">
            <a:avLst/>
          </a:prstGeom>
        </p:spPr>
      </p:pic>
      <p:grpSp>
        <p:nvGrpSpPr>
          <p:cNvPr id="3" name="组合 2">
            <a:extLst>
              <a:ext uri="{FF2B5EF4-FFF2-40B4-BE49-F238E27FC236}">
                <a16:creationId xmlns:a16="http://schemas.microsoft.com/office/drawing/2014/main" id="{FE78D4B9-1052-56CE-09F5-39E08957ADE1}"/>
              </a:ext>
            </a:extLst>
          </p:cNvPr>
          <p:cNvGrpSpPr/>
          <p:nvPr/>
        </p:nvGrpSpPr>
        <p:grpSpPr>
          <a:xfrm>
            <a:off x="274736" y="6424556"/>
            <a:ext cx="7363462" cy="384854"/>
            <a:chOff x="-266928" y="6454146"/>
            <a:chExt cx="7363462" cy="384854"/>
          </a:xfrm>
        </p:grpSpPr>
        <p:sp>
          <p:nvSpPr>
            <p:cNvPr id="8" name="箭头: 五边形 7">
              <a:extLst>
                <a:ext uri="{FF2B5EF4-FFF2-40B4-BE49-F238E27FC236}">
                  <a16:creationId xmlns:a16="http://schemas.microsoft.com/office/drawing/2014/main" id="{A3621CC3-3C60-9FB7-8697-B71289304114}"/>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12" name="组合 11">
              <a:extLst>
                <a:ext uri="{FF2B5EF4-FFF2-40B4-BE49-F238E27FC236}">
                  <a16:creationId xmlns:a16="http://schemas.microsoft.com/office/drawing/2014/main" id="{44292796-FF07-2964-8956-894D942E633C}"/>
                </a:ext>
              </a:extLst>
            </p:cNvPr>
            <p:cNvGrpSpPr/>
            <p:nvPr/>
          </p:nvGrpSpPr>
          <p:grpSpPr>
            <a:xfrm>
              <a:off x="-266928" y="6454146"/>
              <a:ext cx="7363462" cy="377491"/>
              <a:chOff x="2954357" y="299983"/>
              <a:chExt cx="7363462" cy="377491"/>
            </a:xfrm>
          </p:grpSpPr>
          <p:sp>
            <p:nvSpPr>
              <p:cNvPr id="13" name="文本框 12">
                <a:extLst>
                  <a:ext uri="{FF2B5EF4-FFF2-40B4-BE49-F238E27FC236}">
                    <a16:creationId xmlns:a16="http://schemas.microsoft.com/office/drawing/2014/main" id="{CDED67ED-CB1B-BF66-CF57-99D46F3C280C}"/>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14" name="文本框 13">
                <a:extLst>
                  <a:ext uri="{FF2B5EF4-FFF2-40B4-BE49-F238E27FC236}">
                    <a16:creationId xmlns:a16="http://schemas.microsoft.com/office/drawing/2014/main" id="{2D333C7D-3950-7EC8-EBD5-30550C2EB569}"/>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6" name="文本框 15">
                <a:extLst>
                  <a:ext uri="{FF2B5EF4-FFF2-40B4-BE49-F238E27FC236}">
                    <a16:creationId xmlns:a16="http://schemas.microsoft.com/office/drawing/2014/main" id="{A8ABA61E-E281-DBBD-4A40-48E75404F2D8}"/>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8" name="文本框 17">
                <a:extLst>
                  <a:ext uri="{FF2B5EF4-FFF2-40B4-BE49-F238E27FC236}">
                    <a16:creationId xmlns:a16="http://schemas.microsoft.com/office/drawing/2014/main" id="{84CCDD2B-5055-F2E5-23C5-1309E4EE81C6}"/>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20" name="文本框 19">
                <a:extLst>
                  <a:ext uri="{FF2B5EF4-FFF2-40B4-BE49-F238E27FC236}">
                    <a16:creationId xmlns:a16="http://schemas.microsoft.com/office/drawing/2014/main" id="{9428937B-4DB8-15ED-D67C-3FB19DD5574C}"/>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22" name="直接连接符 21">
                <a:extLst>
                  <a:ext uri="{FF2B5EF4-FFF2-40B4-BE49-F238E27FC236}">
                    <a16:creationId xmlns:a16="http://schemas.microsoft.com/office/drawing/2014/main" id="{3D025AA7-60BF-7F95-DE26-F37AA2C6D44B}"/>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65664D5-E9E3-FF70-5C52-47AA493AEE2D}"/>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5" name="iṡḻîdê"/>
          <p:cNvSpPr/>
          <p:nvPr/>
        </p:nvSpPr>
        <p:spPr>
          <a:xfrm>
            <a:off x="0" y="0"/>
            <a:ext cx="12192000" cy="3445288"/>
          </a:xfrm>
          <a:prstGeom prst="rect">
            <a:avLst/>
          </a:prstGeom>
          <a:solidFill>
            <a:srgbClr val="122E6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cs typeface="+mn-ea"/>
            </a:endParaRPr>
          </a:p>
        </p:txBody>
      </p:sp>
      <p:sp>
        <p:nvSpPr>
          <p:cNvPr id="9" name="iš1íḍè"/>
          <p:cNvSpPr/>
          <p:nvPr/>
        </p:nvSpPr>
        <p:spPr>
          <a:xfrm>
            <a:off x="196455" y="451250"/>
            <a:ext cx="11608824" cy="5955500"/>
          </a:xfrm>
          <a:prstGeom prst="rect">
            <a:avLst/>
          </a:prstGeom>
          <a:solidFill>
            <a:schemeClr val="bg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dirty="0">
              <a:ln>
                <a:noFill/>
              </a:ln>
              <a:solidFill>
                <a:srgbClr val="0070C0"/>
              </a:solidFill>
              <a:effectLst/>
              <a:uLnTx/>
              <a:uFillTx/>
              <a:latin typeface="Arial" panose="020B0604020202020204"/>
              <a:cs typeface="+mn-ea"/>
            </a:endParaRPr>
          </a:p>
        </p:txBody>
      </p:sp>
      <p:grpSp>
        <p:nvGrpSpPr>
          <p:cNvPr id="7" name="组合 6">
            <a:extLst>
              <a:ext uri="{FF2B5EF4-FFF2-40B4-BE49-F238E27FC236}">
                <a16:creationId xmlns:a16="http://schemas.microsoft.com/office/drawing/2014/main" id="{035D2321-05FE-9F25-86C1-AEFCCDE9F710}"/>
              </a:ext>
            </a:extLst>
          </p:cNvPr>
          <p:cNvGrpSpPr/>
          <p:nvPr/>
        </p:nvGrpSpPr>
        <p:grpSpPr>
          <a:xfrm>
            <a:off x="707718" y="813975"/>
            <a:ext cx="5622325" cy="430887"/>
            <a:chOff x="707718" y="813975"/>
            <a:chExt cx="4631725" cy="430887"/>
          </a:xfrm>
        </p:grpSpPr>
        <p:cxnSp>
          <p:nvCxnSpPr>
            <p:cNvPr id="29" name="直接连接符 28">
              <a:extLst>
                <a:ext uri="{FF2B5EF4-FFF2-40B4-BE49-F238E27FC236}">
                  <a16:creationId xmlns:a16="http://schemas.microsoft.com/office/drawing/2014/main" id="{D19D9943-2FC6-8BAB-6D63-95EB695E6EAF}"/>
                </a:ext>
              </a:extLst>
            </p:cNvPr>
            <p:cNvCxnSpPr>
              <a:cxnSpLocks/>
            </p:cNvCxnSpPr>
            <p:nvPr/>
          </p:nvCxnSpPr>
          <p:spPr>
            <a:xfrm flipV="1">
              <a:off x="707718" y="856366"/>
              <a:ext cx="0" cy="355445"/>
            </a:xfrm>
            <a:prstGeom prst="line">
              <a:avLst/>
            </a:prstGeom>
            <a:ln w="79375">
              <a:solidFill>
                <a:srgbClr val="122E66"/>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61DDB0D-F6B0-8357-BAF3-6B13EA04797F}"/>
                </a:ext>
              </a:extLst>
            </p:cNvPr>
            <p:cNvSpPr txBox="1"/>
            <p:nvPr/>
          </p:nvSpPr>
          <p:spPr>
            <a:xfrm>
              <a:off x="841558" y="813975"/>
              <a:ext cx="4497885"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latin typeface="+mn-ea"/>
                  <a:cs typeface="+mn-ea"/>
                </a:rPr>
                <a:t>灰度图像</a:t>
              </a:r>
              <a:r>
                <a:rPr kumimoji="0" lang="en-US" altLang="zh-CN" sz="2200" b="0" i="0" u="none" strike="noStrike" kern="1200" cap="none" spc="0" normalizeH="0" baseline="0" noProof="0" dirty="0">
                  <a:ln>
                    <a:noFill/>
                  </a:ln>
                  <a:solidFill>
                    <a:srgbClr val="00156C"/>
                  </a:solidFill>
                  <a:effectLst/>
                  <a:uLnTx/>
                  <a:uFillTx/>
                  <a:latin typeface="+mn-ea"/>
                  <a:cs typeface="+mn-ea"/>
                </a:rPr>
                <a:t>(2,2)</a:t>
              </a:r>
              <a:r>
                <a:rPr kumimoji="0" lang="zh-CN" altLang="en-US" sz="2200" b="0" i="0" u="none" strike="noStrike" kern="1200" cap="none" spc="0" normalizeH="0" baseline="0" noProof="0" dirty="0">
                  <a:ln>
                    <a:noFill/>
                  </a:ln>
                  <a:solidFill>
                    <a:srgbClr val="00156C"/>
                  </a:solidFill>
                  <a:effectLst/>
                  <a:uLnTx/>
                  <a:uFillTx/>
                  <a:latin typeface="+mn-ea"/>
                  <a:cs typeface="+mn-ea"/>
                </a:rPr>
                <a:t>可视密钥分享方案</a:t>
              </a:r>
              <a:r>
                <a:rPr kumimoji="0" lang="en-US" altLang="zh-CN" sz="2200" b="0" i="0" u="none" strike="noStrike" kern="1200" cap="none" spc="0" normalizeH="0" baseline="0" noProof="0" dirty="0">
                  <a:ln>
                    <a:noFill/>
                  </a:ln>
                  <a:solidFill>
                    <a:srgbClr val="00156C"/>
                  </a:solidFill>
                  <a:effectLst/>
                  <a:uLnTx/>
                  <a:uFillTx/>
                  <a:latin typeface="+mn-ea"/>
                  <a:cs typeface="+mn-ea"/>
                </a:rPr>
                <a:t>—</a:t>
              </a:r>
              <a:r>
                <a:rPr kumimoji="0" lang="zh-CN" altLang="en-US" sz="2200" b="0" i="0" u="none" strike="noStrike" kern="1200" cap="none" spc="0" normalizeH="0" baseline="0" noProof="0" dirty="0">
                  <a:ln>
                    <a:noFill/>
                  </a:ln>
                  <a:solidFill>
                    <a:srgbClr val="00156C"/>
                  </a:solidFill>
                  <a:effectLst/>
                  <a:uLnTx/>
                  <a:uFillTx/>
                  <a:latin typeface="+mn-ea"/>
                  <a:cs typeface="+mn-ea"/>
                </a:rPr>
                <a:t>原理</a:t>
              </a:r>
            </a:p>
          </p:txBody>
        </p:sp>
      </p:grpSp>
      <p:grpSp>
        <p:nvGrpSpPr>
          <p:cNvPr id="2" name="组合 1">
            <a:extLst>
              <a:ext uri="{FF2B5EF4-FFF2-40B4-BE49-F238E27FC236}">
                <a16:creationId xmlns:a16="http://schemas.microsoft.com/office/drawing/2014/main" id="{92C979F1-1D01-78B5-1527-D35998ACEE22}"/>
              </a:ext>
            </a:extLst>
          </p:cNvPr>
          <p:cNvGrpSpPr/>
          <p:nvPr/>
        </p:nvGrpSpPr>
        <p:grpSpPr>
          <a:xfrm>
            <a:off x="784896" y="1581342"/>
            <a:ext cx="4911198" cy="4114465"/>
            <a:chOff x="820411" y="789249"/>
            <a:chExt cx="5341265" cy="5136862"/>
          </a:xfrm>
        </p:grpSpPr>
        <p:grpSp>
          <p:nvGrpSpPr>
            <p:cNvPr id="25" name="组合 24">
              <a:extLst>
                <a:ext uri="{FF2B5EF4-FFF2-40B4-BE49-F238E27FC236}">
                  <a16:creationId xmlns:a16="http://schemas.microsoft.com/office/drawing/2014/main" id="{97B7AFCB-13E1-0AD7-0DF7-08128A5A1203}"/>
                </a:ext>
              </a:extLst>
            </p:cNvPr>
            <p:cNvGrpSpPr/>
            <p:nvPr/>
          </p:nvGrpSpPr>
          <p:grpSpPr>
            <a:xfrm>
              <a:off x="820411" y="789249"/>
              <a:ext cx="5165619" cy="4188889"/>
              <a:chOff x="839020" y="-1797974"/>
              <a:chExt cx="5165619" cy="4188889"/>
            </a:xfrm>
          </p:grpSpPr>
          <p:grpSp>
            <p:nvGrpSpPr>
              <p:cNvPr id="26" name="组合 25">
                <a:extLst>
                  <a:ext uri="{FF2B5EF4-FFF2-40B4-BE49-F238E27FC236}">
                    <a16:creationId xmlns:a16="http://schemas.microsoft.com/office/drawing/2014/main" id="{5C7B1B6D-FEF1-9937-DE23-1C39F8995079}"/>
                  </a:ext>
                </a:extLst>
              </p:cNvPr>
              <p:cNvGrpSpPr/>
              <p:nvPr/>
            </p:nvGrpSpPr>
            <p:grpSpPr>
              <a:xfrm>
                <a:off x="839020" y="-1779526"/>
                <a:ext cx="5165619" cy="2331707"/>
                <a:chOff x="839020" y="-1616066"/>
                <a:chExt cx="5165619" cy="2331707"/>
              </a:xfrm>
            </p:grpSpPr>
            <p:sp>
              <p:nvSpPr>
                <p:cNvPr id="32" name="矩形 31">
                  <a:extLst>
                    <a:ext uri="{FF2B5EF4-FFF2-40B4-BE49-F238E27FC236}">
                      <a16:creationId xmlns:a16="http://schemas.microsoft.com/office/drawing/2014/main" id="{2247E9A1-43B9-97D3-B2CD-4E24B62591E3}"/>
                    </a:ext>
                  </a:extLst>
                </p:cNvPr>
                <p:cNvSpPr/>
                <p:nvPr/>
              </p:nvSpPr>
              <p:spPr>
                <a:xfrm>
                  <a:off x="839020" y="-1533093"/>
                  <a:ext cx="5165619" cy="2248734"/>
                </a:xfrm>
                <a:prstGeom prst="rect">
                  <a:avLst/>
                </a:prstGeom>
                <a:gradFill flip="none" rotWithShape="1">
                  <a:gsLst>
                    <a:gs pos="69000">
                      <a:srgbClr val="FFFFFF">
                        <a:alpha val="80000"/>
                      </a:srgbClr>
                    </a:gs>
                    <a:gs pos="43000">
                      <a:schemeClr val="bg1"/>
                    </a:gs>
                    <a:gs pos="100000">
                      <a:schemeClr val="bg1">
                        <a:alpha val="0"/>
                      </a:schemeClr>
                    </a:gs>
                  </a:gsLst>
                  <a:lin ang="0" scaled="1"/>
                  <a:tileRect/>
                </a:gra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cxnSp>
              <p:nvCxnSpPr>
                <p:cNvPr id="33" name="直接连接符 32">
                  <a:extLst>
                    <a:ext uri="{FF2B5EF4-FFF2-40B4-BE49-F238E27FC236}">
                      <a16:creationId xmlns:a16="http://schemas.microsoft.com/office/drawing/2014/main" id="{341E60FE-5BB0-134D-A46C-81AFDEC819DE}"/>
                    </a:ext>
                  </a:extLst>
                </p:cNvPr>
                <p:cNvCxnSpPr>
                  <a:cxnSpLocks/>
                </p:cNvCxnSpPr>
                <p:nvPr/>
              </p:nvCxnSpPr>
              <p:spPr>
                <a:xfrm>
                  <a:off x="913206" y="-1616066"/>
                  <a:ext cx="0" cy="2248734"/>
                </a:xfrm>
                <a:prstGeom prst="line">
                  <a:avLst/>
                </a:prstGeom>
                <a:ln w="76200" cap="rnd">
                  <a:gradFill>
                    <a:gsLst>
                      <a:gs pos="0">
                        <a:srgbClr val="122E66"/>
                      </a:gs>
                      <a:gs pos="100000">
                        <a:schemeClr val="accent1">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6394C1F7-5C42-99E6-A730-CF093BAA14AD}"/>
                  </a:ext>
                </a:extLst>
              </p:cNvPr>
              <p:cNvSpPr txBox="1"/>
              <p:nvPr/>
            </p:nvSpPr>
            <p:spPr>
              <a:xfrm>
                <a:off x="1439888" y="-1797974"/>
                <a:ext cx="3694379" cy="527230"/>
              </a:xfrm>
              <a:prstGeom prst="rect">
                <a:avLst/>
              </a:prstGeom>
              <a:noFill/>
            </p:spPr>
            <p:txBody>
              <a:bodyPr wrap="square">
                <a:spAutoFit/>
              </a:bodyPr>
              <a:lstStyle/>
              <a:p>
                <a:pPr algn="l">
                  <a:lnSpc>
                    <a:spcPct val="150000"/>
                  </a:lnSpc>
                </a:pPr>
                <a:r>
                  <a:rPr lang="zh-CN" altLang="en-US" sz="1600" spc="300" dirty="0">
                    <a:solidFill>
                      <a:srgbClr val="122E66"/>
                    </a:solidFill>
                    <a:latin typeface="思源黑体 CN Bold"/>
                    <a:ea typeface="思源宋体 CN" panose="02020400000000000000" pitchFamily="18" charset="-122"/>
                    <a:cs typeface="+mn-ea"/>
                    <a:sym typeface="+mn-lt"/>
                  </a:rPr>
                  <a:t>半色调技术</a:t>
                </a:r>
              </a:p>
            </p:txBody>
          </p:sp>
          <p:sp>
            <p:nvSpPr>
              <p:cNvPr id="28" name="文本框 27">
                <a:extLst>
                  <a:ext uri="{FF2B5EF4-FFF2-40B4-BE49-F238E27FC236}">
                    <a16:creationId xmlns:a16="http://schemas.microsoft.com/office/drawing/2014/main" id="{C90BA70E-B026-407E-0BAB-25000A131098}"/>
                  </a:ext>
                </a:extLst>
              </p:cNvPr>
              <p:cNvSpPr txBox="1"/>
              <p:nvPr/>
            </p:nvSpPr>
            <p:spPr>
              <a:xfrm>
                <a:off x="899092" y="1929808"/>
                <a:ext cx="4980459" cy="461107"/>
              </a:xfrm>
              <a:prstGeom prst="rect">
                <a:avLst/>
              </a:prstGeom>
              <a:noFill/>
            </p:spPr>
            <p:txBody>
              <a:bodyPr wrap="square">
                <a:spAutoFit/>
              </a:bodyPr>
              <a:lstStyle/>
              <a:p>
                <a:pPr algn="just">
                  <a:buClr>
                    <a:srgbClr val="0E419C"/>
                  </a:buClr>
                </a:pPr>
                <a:endParaRPr kumimoji="0" lang="en-US" altLang="zh-CN" sz="1800" b="0" i="0" u="none" strike="noStrike" kern="1200" cap="none" spc="0" normalizeH="0" baseline="0" noProof="1">
                  <a:ln>
                    <a:noFill/>
                  </a:ln>
                  <a:solidFill>
                    <a:schemeClr val="bg1">
                      <a:lumMod val="75000"/>
                    </a:schemeClr>
                  </a:solidFill>
                  <a:effectLst/>
                  <a:uLnTx/>
                  <a:uFillTx/>
                  <a:latin typeface="Arial" panose="020B0604020202020204" pitchFamily="34" charset="0"/>
                  <a:ea typeface="Open Sans Light" panose="020B0306030504020204" pitchFamily="34" charset="0"/>
                  <a:cs typeface="Arial" panose="020B0604020202020204" pitchFamily="34" charset="0"/>
                  <a:sym typeface="Segoe UI Symbol" panose="020B0502040204020203" pitchFamily="34" charset="0"/>
                </a:endParaRPr>
              </a:p>
            </p:txBody>
          </p:sp>
          <p:pic>
            <p:nvPicPr>
              <p:cNvPr id="31" name="图形 30">
                <a:extLst>
                  <a:ext uri="{FF2B5EF4-FFF2-40B4-BE49-F238E27FC236}">
                    <a16:creationId xmlns:a16="http://schemas.microsoft.com/office/drawing/2014/main" id="{3CD2D77C-B27E-7BF1-F911-2AA641EC151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9846" y="-1701202"/>
                <a:ext cx="386777" cy="386777"/>
              </a:xfrm>
              <a:prstGeom prst="rect">
                <a:avLst/>
              </a:prstGeom>
            </p:spPr>
          </p:pic>
        </p:grpSp>
        <p:grpSp>
          <p:nvGrpSpPr>
            <p:cNvPr id="34" name="组合 33">
              <a:extLst>
                <a:ext uri="{FF2B5EF4-FFF2-40B4-BE49-F238E27FC236}">
                  <a16:creationId xmlns:a16="http://schemas.microsoft.com/office/drawing/2014/main" id="{89CE3168-EC1A-A68B-0BB6-56374E1FA41F}"/>
                </a:ext>
              </a:extLst>
            </p:cNvPr>
            <p:cNvGrpSpPr/>
            <p:nvPr/>
          </p:nvGrpSpPr>
          <p:grpSpPr>
            <a:xfrm>
              <a:off x="894597" y="3637490"/>
              <a:ext cx="5267079" cy="2288621"/>
              <a:chOff x="-4853884" y="1046155"/>
              <a:chExt cx="5267079" cy="2288621"/>
            </a:xfrm>
          </p:grpSpPr>
          <p:grpSp>
            <p:nvGrpSpPr>
              <p:cNvPr id="35" name="组合 34">
                <a:extLst>
                  <a:ext uri="{FF2B5EF4-FFF2-40B4-BE49-F238E27FC236}">
                    <a16:creationId xmlns:a16="http://schemas.microsoft.com/office/drawing/2014/main" id="{AD2FD113-AA21-A7D9-011E-13D79EC8C804}"/>
                  </a:ext>
                </a:extLst>
              </p:cNvPr>
              <p:cNvGrpSpPr/>
              <p:nvPr/>
            </p:nvGrpSpPr>
            <p:grpSpPr>
              <a:xfrm>
                <a:off x="-4853884" y="1076745"/>
                <a:ext cx="5267079" cy="2258031"/>
                <a:chOff x="-4853884" y="1240205"/>
                <a:chExt cx="5267079" cy="2258031"/>
              </a:xfrm>
            </p:grpSpPr>
            <p:sp>
              <p:nvSpPr>
                <p:cNvPr id="39" name="矩形 38">
                  <a:extLst>
                    <a:ext uri="{FF2B5EF4-FFF2-40B4-BE49-F238E27FC236}">
                      <a16:creationId xmlns:a16="http://schemas.microsoft.com/office/drawing/2014/main" id="{4E5AC825-4558-9207-ABBD-E59E125E7FD7}"/>
                    </a:ext>
                  </a:extLst>
                </p:cNvPr>
                <p:cNvSpPr/>
                <p:nvPr/>
              </p:nvSpPr>
              <p:spPr>
                <a:xfrm>
                  <a:off x="-4752424" y="1249504"/>
                  <a:ext cx="5165619" cy="2248732"/>
                </a:xfrm>
                <a:prstGeom prst="rect">
                  <a:avLst/>
                </a:prstGeom>
                <a:gradFill flip="none" rotWithShape="1">
                  <a:gsLst>
                    <a:gs pos="69000">
                      <a:srgbClr val="FFFFFF">
                        <a:alpha val="80000"/>
                      </a:srgbClr>
                    </a:gs>
                    <a:gs pos="43000">
                      <a:schemeClr val="bg1"/>
                    </a:gs>
                    <a:gs pos="100000">
                      <a:schemeClr val="bg1">
                        <a:alpha val="0"/>
                      </a:schemeClr>
                    </a:gs>
                  </a:gsLst>
                  <a:lin ang="0" scaled="1"/>
                  <a:tileRect/>
                </a:gra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宋体 CN Heavy"/>
                    <a:ea typeface="思源宋体 CN Heavy"/>
                    <a:cs typeface="+mn-cs"/>
                  </a:endParaRPr>
                </a:p>
              </p:txBody>
            </p:sp>
            <p:cxnSp>
              <p:nvCxnSpPr>
                <p:cNvPr id="40" name="直接连接符 39">
                  <a:extLst>
                    <a:ext uri="{FF2B5EF4-FFF2-40B4-BE49-F238E27FC236}">
                      <a16:creationId xmlns:a16="http://schemas.microsoft.com/office/drawing/2014/main" id="{8D2DE06F-D642-FC6C-3637-E7F0BFB00F58}"/>
                    </a:ext>
                  </a:extLst>
                </p:cNvPr>
                <p:cNvCxnSpPr>
                  <a:cxnSpLocks/>
                </p:cNvCxnSpPr>
                <p:nvPr/>
              </p:nvCxnSpPr>
              <p:spPr>
                <a:xfrm>
                  <a:off x="-4853884" y="1240205"/>
                  <a:ext cx="0" cy="2248734"/>
                </a:xfrm>
                <a:prstGeom prst="line">
                  <a:avLst/>
                </a:prstGeom>
                <a:ln w="76200" cap="rnd">
                  <a:gradFill>
                    <a:gsLst>
                      <a:gs pos="0">
                        <a:srgbClr val="122E66"/>
                      </a:gs>
                      <a:gs pos="100000">
                        <a:schemeClr val="accent1">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75668C96-27BD-4D27-D64C-2C499175FC80}"/>
                  </a:ext>
                </a:extLst>
              </p:cNvPr>
              <p:cNvSpPr txBox="1"/>
              <p:nvPr/>
            </p:nvSpPr>
            <p:spPr>
              <a:xfrm>
                <a:off x="-4353871" y="1046155"/>
                <a:ext cx="3694379" cy="4226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122E66"/>
                    </a:solidFill>
                    <a:effectLst/>
                    <a:uLnTx/>
                    <a:uFillTx/>
                    <a:latin typeface="OPPOSans B"/>
                    <a:ea typeface="OPPOSans B"/>
                    <a:cs typeface="+mn-cs"/>
                  </a:rPr>
                  <a:t>误差扩散法</a:t>
                </a:r>
              </a:p>
            </p:txBody>
          </p:sp>
          <p:pic>
            <p:nvPicPr>
              <p:cNvPr id="38" name="图形 37">
                <a:extLst>
                  <a:ext uri="{FF2B5EF4-FFF2-40B4-BE49-F238E27FC236}">
                    <a16:creationId xmlns:a16="http://schemas.microsoft.com/office/drawing/2014/main" id="{D4229C84-2FC9-539E-595D-81126F921A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8452" y="1099284"/>
                <a:ext cx="386777" cy="386777"/>
              </a:xfrm>
              <a:prstGeom prst="rect">
                <a:avLst/>
              </a:prstGeom>
            </p:spPr>
          </p:pic>
        </p:grpSp>
      </p:grpSp>
      <p:sp>
        <p:nvSpPr>
          <p:cNvPr id="43" name="文本框 42">
            <a:extLst>
              <a:ext uri="{FF2B5EF4-FFF2-40B4-BE49-F238E27FC236}">
                <a16:creationId xmlns:a16="http://schemas.microsoft.com/office/drawing/2014/main" id="{2C69ABF7-9DE9-D4A7-CE9A-1075E1E2773E}"/>
              </a:ext>
            </a:extLst>
          </p:cNvPr>
          <p:cNvSpPr txBox="1"/>
          <p:nvPr/>
        </p:nvSpPr>
        <p:spPr>
          <a:xfrm>
            <a:off x="905268" y="2062735"/>
            <a:ext cx="7653395" cy="1160959"/>
          </a:xfrm>
          <a:prstGeom prst="rect">
            <a:avLst/>
          </a:prstGeom>
          <a:noFill/>
        </p:spPr>
        <p:txBody>
          <a:bodyPr wrap="square" rtlCol="0">
            <a:spAutoFit/>
          </a:bodyPr>
          <a:lstStyle/>
          <a:p>
            <a:pPr algn="l">
              <a:lnSpc>
                <a:spcPct val="150000"/>
              </a:lnSpc>
              <a:buClr>
                <a:srgbClr val="122E66"/>
              </a:buClr>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半色调技术是一种将连续调图像转换成黑白图像的方法。人眼对物体表面颜色浓淡变化的敏感度远远超过颜色本身。半色调技术正是利用人眼的这一特点，通过黑点的疏密来模拟颜色的浓淡，从而实现将灰度图像转换为黑白图像。</a:t>
            </a:r>
            <a:endParaRPr lang="en-US" altLang="zh-CN" sz="1600" dirty="0">
              <a:solidFill>
                <a:schemeClr val="tx1">
                  <a:lumMod val="50000"/>
                  <a:lumOff val="50000"/>
                </a:schemeClr>
              </a:solidFill>
              <a:latin typeface="思源黑体 CN Bold"/>
              <a:ea typeface="思源宋体 CN" panose="02020400000000000000" pitchFamily="18" charset="-122"/>
              <a:cs typeface="+mn-ea"/>
              <a:sym typeface="+mn-lt"/>
            </a:endParaRPr>
          </a:p>
        </p:txBody>
      </p:sp>
      <p:sp>
        <p:nvSpPr>
          <p:cNvPr id="44" name="文本框 43">
            <a:extLst>
              <a:ext uri="{FF2B5EF4-FFF2-40B4-BE49-F238E27FC236}">
                <a16:creationId xmlns:a16="http://schemas.microsoft.com/office/drawing/2014/main" id="{6C3FB517-516A-4072-3E11-D85BCCD7AFDB}"/>
              </a:ext>
            </a:extLst>
          </p:cNvPr>
          <p:cNvSpPr txBox="1"/>
          <p:nvPr/>
        </p:nvSpPr>
        <p:spPr>
          <a:xfrm>
            <a:off x="902012" y="4301378"/>
            <a:ext cx="10375215" cy="1160959"/>
          </a:xfrm>
          <a:prstGeom prst="rect">
            <a:avLst/>
          </a:prstGeom>
          <a:noFill/>
        </p:spPr>
        <p:txBody>
          <a:bodyPr wrap="square" rtlCol="0">
            <a:spAutoFit/>
          </a:bodyPr>
          <a:lstStyle/>
          <a:p>
            <a:pPr algn="l">
              <a:lnSpc>
                <a:spcPct val="150000"/>
              </a:lnSpc>
              <a:buClr>
                <a:srgbClr val="122E66"/>
              </a:buClr>
            </a:pP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误差扩散法的基本思想是，先阈值量化图像像素，然后将图像量化过程中产生的误差分配给周围像素点。利用这种方法所生成的半色调图像能够比较忠实地反映图像的灰度层次过渡。灰度图像是具有多个灰度等级层次丰富的连续调图像，每个像素点用</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8</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比特表示，取值为</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0</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a:t>
            </a:r>
            <a:r>
              <a:rPr lang="en-US" altLang="zh-CN" sz="1600" dirty="0">
                <a:solidFill>
                  <a:schemeClr val="tx1">
                    <a:lumMod val="50000"/>
                    <a:lumOff val="50000"/>
                  </a:schemeClr>
                </a:solidFill>
                <a:latin typeface="思源黑体 CN Bold"/>
                <a:ea typeface="思源宋体 CN" panose="02020400000000000000" pitchFamily="18" charset="-122"/>
                <a:cs typeface="+mn-ea"/>
                <a:sym typeface="+mn-lt"/>
              </a:rPr>
              <a:t>255</a:t>
            </a:r>
            <a:r>
              <a:rPr lang="zh-CN" altLang="en-US" sz="1600" dirty="0">
                <a:solidFill>
                  <a:schemeClr val="tx1">
                    <a:lumMod val="50000"/>
                    <a:lumOff val="50000"/>
                  </a:schemeClr>
                </a:solidFill>
                <a:latin typeface="思源黑体 CN Bold"/>
                <a:ea typeface="思源宋体 CN" panose="02020400000000000000" pitchFamily="18" charset="-122"/>
                <a:cs typeface="+mn-ea"/>
                <a:sym typeface="+mn-lt"/>
              </a:rPr>
              <a:t>。</a:t>
            </a:r>
            <a:endParaRPr lang="en-US" altLang="zh-CN" sz="1600" dirty="0">
              <a:solidFill>
                <a:schemeClr val="tx1">
                  <a:lumMod val="50000"/>
                  <a:lumOff val="50000"/>
                </a:schemeClr>
              </a:solidFill>
              <a:latin typeface="思源黑体 CN Bold"/>
              <a:ea typeface="思源宋体 CN" panose="02020400000000000000" pitchFamily="18" charset="-122"/>
              <a:cs typeface="+mn-ea"/>
              <a:sym typeface="+mn-lt"/>
            </a:endParaRPr>
          </a:p>
        </p:txBody>
      </p:sp>
      <p:grpSp>
        <p:nvGrpSpPr>
          <p:cNvPr id="3" name="组合 2">
            <a:extLst>
              <a:ext uri="{FF2B5EF4-FFF2-40B4-BE49-F238E27FC236}">
                <a16:creationId xmlns:a16="http://schemas.microsoft.com/office/drawing/2014/main" id="{0D0A811F-F0C5-B1C6-BB48-37FBA3552CC5}"/>
              </a:ext>
            </a:extLst>
          </p:cNvPr>
          <p:cNvGrpSpPr/>
          <p:nvPr/>
        </p:nvGrpSpPr>
        <p:grpSpPr>
          <a:xfrm>
            <a:off x="274736" y="6424556"/>
            <a:ext cx="7363462" cy="384854"/>
            <a:chOff x="-266928" y="6454146"/>
            <a:chExt cx="7363462" cy="384854"/>
          </a:xfrm>
        </p:grpSpPr>
        <p:sp>
          <p:nvSpPr>
            <p:cNvPr id="6" name="箭头: 五边形 5">
              <a:extLst>
                <a:ext uri="{FF2B5EF4-FFF2-40B4-BE49-F238E27FC236}">
                  <a16:creationId xmlns:a16="http://schemas.microsoft.com/office/drawing/2014/main" id="{ECDB292B-F180-E0F7-5457-0EF9F06ECC51}"/>
                </a:ext>
              </a:extLst>
            </p:cNvPr>
            <p:cNvSpPr/>
            <p:nvPr/>
          </p:nvSpPr>
          <p:spPr>
            <a:xfrm>
              <a:off x="-209769" y="6471193"/>
              <a:ext cx="1753655" cy="367807"/>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grpSp>
          <p:nvGrpSpPr>
            <p:cNvPr id="8" name="组合 7">
              <a:extLst>
                <a:ext uri="{FF2B5EF4-FFF2-40B4-BE49-F238E27FC236}">
                  <a16:creationId xmlns:a16="http://schemas.microsoft.com/office/drawing/2014/main" id="{49F524FE-B115-2221-2252-9E90CDDD50DA}"/>
                </a:ext>
              </a:extLst>
            </p:cNvPr>
            <p:cNvGrpSpPr/>
            <p:nvPr/>
          </p:nvGrpSpPr>
          <p:grpSpPr>
            <a:xfrm>
              <a:off x="-266928" y="6454146"/>
              <a:ext cx="7363462" cy="377491"/>
              <a:chOff x="2954357" y="299983"/>
              <a:chExt cx="7363462" cy="377491"/>
            </a:xfrm>
          </p:grpSpPr>
          <p:sp>
            <p:nvSpPr>
              <p:cNvPr id="10" name="文本框 9">
                <a:extLst>
                  <a:ext uri="{FF2B5EF4-FFF2-40B4-BE49-F238E27FC236}">
                    <a16:creationId xmlns:a16="http://schemas.microsoft.com/office/drawing/2014/main" id="{3EE6D0B2-6C4F-5F7F-8225-6288C936E452}"/>
                  </a:ext>
                </a:extLst>
              </p:cNvPr>
              <p:cNvSpPr txBox="1"/>
              <p:nvPr/>
            </p:nvSpPr>
            <p:spPr>
              <a:xfrm>
                <a:off x="5066842" y="299983"/>
                <a:ext cx="1275080" cy="337185"/>
              </a:xfrm>
              <a:prstGeom prst="rect">
                <a:avLst/>
              </a:prstGeom>
              <a:noFill/>
            </p:spPr>
            <p:txBody>
              <a:bodyPr wrap="square" rtlCol="0">
                <a:spAutoFit/>
              </a:bodyPr>
              <a:lstStyle/>
              <a:p>
                <a:pPr algn="l"/>
                <a:r>
                  <a:rPr lang="zh-CN" altLang="en-US" sz="1600" b="1" dirty="0">
                    <a:solidFill>
                      <a:srgbClr val="A6A6A6"/>
                    </a:solidFill>
                    <a:latin typeface="+mn-ea"/>
                    <a:cs typeface="+mn-ea"/>
                  </a:rPr>
                  <a:t>（t,n)门限</a:t>
                </a:r>
              </a:p>
            </p:txBody>
          </p:sp>
          <p:sp>
            <p:nvSpPr>
              <p:cNvPr id="11" name="文本框 10">
                <a:extLst>
                  <a:ext uri="{FF2B5EF4-FFF2-40B4-BE49-F238E27FC236}">
                    <a16:creationId xmlns:a16="http://schemas.microsoft.com/office/drawing/2014/main" id="{0807A161-B27D-0969-4D7C-440195C5FE5D}"/>
                  </a:ext>
                </a:extLst>
              </p:cNvPr>
              <p:cNvSpPr txBox="1"/>
              <p:nvPr/>
            </p:nvSpPr>
            <p:spPr>
              <a:xfrm>
                <a:off x="6751979" y="338920"/>
                <a:ext cx="796290" cy="337185"/>
              </a:xfrm>
              <a:prstGeom prst="rect">
                <a:avLst/>
              </a:prstGeom>
              <a:noFill/>
            </p:spPr>
            <p:txBody>
              <a:bodyPr wrap="none" rtlCol="0">
                <a:spAutoFit/>
              </a:bodyPr>
              <a:lstStyle/>
              <a:p>
                <a:r>
                  <a:rPr lang="zh-CN" altLang="en-US" sz="1600" b="1" dirty="0">
                    <a:solidFill>
                      <a:schemeClr val="bg1">
                        <a:lumMod val="65000"/>
                      </a:schemeClr>
                    </a:solidFill>
                    <a:latin typeface="+mn-ea"/>
                    <a:cs typeface="+mn-ea"/>
                  </a:rPr>
                  <a:t>叠像术</a:t>
                </a:r>
              </a:p>
            </p:txBody>
          </p:sp>
          <p:sp>
            <p:nvSpPr>
              <p:cNvPr id="12" name="文本框 11">
                <a:extLst>
                  <a:ext uri="{FF2B5EF4-FFF2-40B4-BE49-F238E27FC236}">
                    <a16:creationId xmlns:a16="http://schemas.microsoft.com/office/drawing/2014/main" id="{032C5F34-4285-4218-9381-7B8CDD4FA8FC}"/>
                  </a:ext>
                </a:extLst>
              </p:cNvPr>
              <p:cNvSpPr txBox="1"/>
              <p:nvPr/>
            </p:nvSpPr>
            <p:spPr>
              <a:xfrm>
                <a:off x="8379958"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3" name="文本框 12">
                <a:extLst>
                  <a:ext uri="{FF2B5EF4-FFF2-40B4-BE49-F238E27FC236}">
                    <a16:creationId xmlns:a16="http://schemas.microsoft.com/office/drawing/2014/main" id="{6220AE37-D53D-3CEB-DD11-93FDD5A0409A}"/>
                  </a:ext>
                </a:extLst>
              </p:cNvPr>
              <p:cNvSpPr txBox="1"/>
              <p:nvPr/>
            </p:nvSpPr>
            <p:spPr>
              <a:xfrm>
                <a:off x="10007939" y="338920"/>
                <a:ext cx="309880" cy="337185"/>
              </a:xfrm>
              <a:prstGeom prst="rect">
                <a:avLst/>
              </a:prstGeom>
              <a:noFill/>
            </p:spPr>
            <p:txBody>
              <a:bodyPr wrap="none" rtlCol="0">
                <a:spAutoFit/>
              </a:bodyPr>
              <a:lstStyle/>
              <a:p>
                <a:endParaRPr lang="zh-CN" altLang="en-US" sz="1600" b="1" dirty="0">
                  <a:solidFill>
                    <a:schemeClr val="bg1">
                      <a:lumMod val="65000"/>
                    </a:schemeClr>
                  </a:solidFill>
                  <a:latin typeface="+mn-ea"/>
                  <a:cs typeface="+mn-ea"/>
                </a:endParaRPr>
              </a:p>
            </p:txBody>
          </p:sp>
          <p:sp>
            <p:nvSpPr>
              <p:cNvPr id="14" name="文本框 13">
                <a:extLst>
                  <a:ext uri="{FF2B5EF4-FFF2-40B4-BE49-F238E27FC236}">
                    <a16:creationId xmlns:a16="http://schemas.microsoft.com/office/drawing/2014/main" id="{3DDC04DC-09F1-DC52-B689-99AFA98F1B11}"/>
                  </a:ext>
                </a:extLst>
              </p:cNvPr>
              <p:cNvSpPr txBox="1"/>
              <p:nvPr/>
            </p:nvSpPr>
            <p:spPr>
              <a:xfrm>
                <a:off x="2954357" y="332340"/>
                <a:ext cx="1837690" cy="337185"/>
              </a:xfrm>
              <a:prstGeom prst="rect">
                <a:avLst/>
              </a:prstGeom>
              <a:noFill/>
            </p:spPr>
            <p:txBody>
              <a:bodyPr wrap="square" rtlCol="0">
                <a:spAutoFit/>
              </a:bodyPr>
              <a:lstStyle/>
              <a:p>
                <a:r>
                  <a:rPr lang="zh-CN" altLang="en-US" sz="1600" b="1" dirty="0">
                    <a:solidFill>
                      <a:schemeClr val="bg1">
                        <a:lumMod val="95000"/>
                      </a:schemeClr>
                    </a:solidFill>
                    <a:latin typeface="+mn-ea"/>
                    <a:cs typeface="+mn-ea"/>
                  </a:rPr>
                  <a:t>可视密钥分享方案</a:t>
                </a:r>
              </a:p>
            </p:txBody>
          </p:sp>
          <p:cxnSp>
            <p:nvCxnSpPr>
              <p:cNvPr id="15" name="直接连接符 14">
                <a:extLst>
                  <a:ext uri="{FF2B5EF4-FFF2-40B4-BE49-F238E27FC236}">
                    <a16:creationId xmlns:a16="http://schemas.microsoft.com/office/drawing/2014/main" id="{82B9CA0C-A1CE-F1BA-FBBD-A099BDA782EE}"/>
                  </a:ext>
                </a:extLst>
              </p:cNvPr>
              <p:cNvCxnSpPr/>
              <p:nvPr/>
            </p:nvCxnSpPr>
            <p:spPr>
              <a:xfrm>
                <a:off x="6450309"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9E5B84A-2B9C-1DFB-2E5F-67AE57E62C89}"/>
                  </a:ext>
                </a:extLst>
              </p:cNvPr>
              <p:cNvCxnSpPr/>
              <p:nvPr/>
            </p:nvCxnSpPr>
            <p:spPr>
              <a:xfrm>
                <a:off x="4822330" y="375769"/>
                <a:ext cx="0" cy="301705"/>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01263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YyZjEwYzk4ZTBkMmZjMTVlMmM1MWQzYzA0ZmZhOTg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830,&quot;width&quot;:781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830,&quot;width&quot;:781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10.50110236220473,&quot;left&quot;:21.632755905511793,&quot;top&quot;:139.27047244094487,&quot;width&quot;:914.0806299212597}"/>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50.69220472440946,&quot;left&quot;:132.15,&quot;top&quot;:140.50779527559055,&quot;width&quot;:674.4506299212599}"/>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47.8499212598425,&quot;left&quot;:30.8,&quot;top&quot;:118.15,&quot;width&quot;:874.5928346456692}"/>
</p:tagLst>
</file>

<file path=ppt/theme/theme1.xml><?xml version="1.0" encoding="utf-8"?>
<a:theme xmlns:a="http://schemas.openxmlformats.org/drawingml/2006/main" name="木卫林">
  <a:themeElements>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fontScheme name="自定义 1">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0E58A3"/>
    </a:accent1>
    <a:accent2>
      <a:srgbClr val="2673B7"/>
    </a:accent2>
    <a:accent3>
      <a:srgbClr val="92B6D0"/>
    </a:accent3>
    <a:accent4>
      <a:srgbClr val="4C7CA0"/>
    </a:accent4>
    <a:accent5>
      <a:srgbClr val="5E7A86"/>
    </a:accent5>
    <a:accent6>
      <a:srgbClr val="D9D9D9"/>
    </a:accent6>
    <a:hlink>
      <a:srgbClr val="F84D4D"/>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119</TotalTime>
  <Words>2180</Words>
  <Application>Microsoft Office PowerPoint</Application>
  <PresentationFormat>宽屏</PresentationFormat>
  <Paragraphs>244</Paragraphs>
  <Slides>35</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OPPOSans B</vt:lpstr>
      <vt:lpstr>思源黑体 CN Bold</vt:lpstr>
      <vt:lpstr>思源黑体 CN Heavy</vt:lpstr>
      <vt:lpstr>思源黑体 CN Light</vt:lpstr>
      <vt:lpstr>思源宋体 CN Heavy</vt:lpstr>
      <vt:lpstr>微软雅黑</vt:lpstr>
      <vt:lpstr>Arial</vt:lpstr>
      <vt:lpstr>Calibri</vt:lpstr>
      <vt:lpstr>Impact</vt:lpstr>
      <vt:lpstr>Perpetua Titling MT</vt:lpstr>
      <vt:lpstr>Times New Roman</vt:lpstr>
      <vt:lpstr>木卫林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木卫林</Manager>
  <Company>木卫林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木卫林-学术PPT模板</dc:subject>
  <dc:creator>木卫林</dc:creator>
  <cp:lastModifiedBy>HanJ2002@outlook.com</cp:lastModifiedBy>
  <cp:revision>13</cp:revision>
  <dcterms:created xsi:type="dcterms:W3CDTF">2022-05-27T03:56:00Z</dcterms:created>
  <dcterms:modified xsi:type="dcterms:W3CDTF">2024-03-22T05:44:12Z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D419BF29C54A442DB1F1D74D38F11541_13</vt:lpwstr>
  </property>
  <property fmtid="{D5CDD505-2E9C-101B-9397-08002B2CF9AE}" pid="3" name="KSOProductBuildVer">
    <vt:lpwstr>2052-12.1.0.16388</vt:lpwstr>
  </property>
</Properties>
</file>